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272" r:id="rId4"/>
    <p:sldId id="270" r:id="rId5"/>
    <p:sldId id="271" r:id="rId6"/>
    <p:sldId id="273" r:id="rId7"/>
    <p:sldId id="265" r:id="rId8"/>
    <p:sldId id="263" r:id="rId9"/>
    <p:sldId id="266" r:id="rId10"/>
    <p:sldId id="269" r:id="rId11"/>
    <p:sldId id="268" r:id="rId12"/>
    <p:sldId id="262" r:id="rId13"/>
    <p:sldId id="259" r:id="rId14"/>
    <p:sldId id="260" r:id="rId15"/>
    <p:sldId id="261" r:id="rId16"/>
    <p:sldId id="274" r:id="rId17"/>
    <p:sldId id="306" r:id="rId18"/>
    <p:sldId id="278" r:id="rId19"/>
    <p:sldId id="280" r:id="rId20"/>
    <p:sldId id="281" r:id="rId21"/>
    <p:sldId id="314" r:id="rId22"/>
    <p:sldId id="307" r:id="rId23"/>
    <p:sldId id="313" r:id="rId24"/>
    <p:sldId id="275" r:id="rId25"/>
    <p:sldId id="316" r:id="rId26"/>
    <p:sldId id="312" r:id="rId27"/>
    <p:sldId id="315" r:id="rId28"/>
    <p:sldId id="309" r:id="rId29"/>
    <p:sldId id="310" r:id="rId30"/>
    <p:sldId id="317" r:id="rId31"/>
    <p:sldId id="318" r:id="rId32"/>
    <p:sldId id="319" r:id="rId33"/>
    <p:sldId id="320" r:id="rId34"/>
    <p:sldId id="321" r:id="rId35"/>
    <p:sldId id="322" r:id="rId36"/>
    <p:sldId id="276" r:id="rId37"/>
    <p:sldId id="283" r:id="rId38"/>
    <p:sldId id="284" r:id="rId39"/>
    <p:sldId id="285" r:id="rId40"/>
    <p:sldId id="286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23" r:id="rId5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4960B-0CA6-43D2-B853-05FDF40CA48D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4D975DB2-E84A-48EC-B7C2-CA506F41464B}">
      <dgm:prSet phldrT="[Текст]"/>
      <dgm:spPr/>
      <dgm:t>
        <a:bodyPr/>
        <a:lstStyle/>
        <a:p>
          <a:r>
            <a:rPr lang="ru-RU" dirty="0" smtClean="0"/>
            <a:t>Препараты не дают вирусу размножаться</a:t>
          </a:r>
          <a:endParaRPr lang="ru-RU" dirty="0"/>
        </a:p>
      </dgm:t>
    </dgm:pt>
    <dgm:pt modelId="{99687366-BDAA-4372-A9F2-E1BF8EE36391}" type="parTrans" cxnId="{23D6E346-985C-4834-9ADA-1DE6FB966C38}">
      <dgm:prSet/>
      <dgm:spPr/>
      <dgm:t>
        <a:bodyPr/>
        <a:lstStyle/>
        <a:p>
          <a:endParaRPr lang="ru-RU"/>
        </a:p>
      </dgm:t>
    </dgm:pt>
    <dgm:pt modelId="{D505B893-7FC3-43AB-811D-838D56355ED4}" type="sibTrans" cxnId="{23D6E346-985C-4834-9ADA-1DE6FB966C38}">
      <dgm:prSet/>
      <dgm:spPr/>
      <dgm:t>
        <a:bodyPr/>
        <a:lstStyle/>
        <a:p>
          <a:endParaRPr lang="ru-RU"/>
        </a:p>
      </dgm:t>
    </dgm:pt>
    <dgm:pt modelId="{305C576E-4AB1-4218-88DA-1D342A2184A9}">
      <dgm:prSet phldrT="[Текст]"/>
      <dgm:spPr/>
      <dgm:t>
        <a:bodyPr/>
        <a:lstStyle/>
        <a:p>
          <a:r>
            <a:rPr lang="ru-RU" dirty="0" smtClean="0"/>
            <a:t>Вирус не убивает клетки мишени</a:t>
          </a:r>
          <a:endParaRPr lang="ru-RU" dirty="0"/>
        </a:p>
      </dgm:t>
    </dgm:pt>
    <dgm:pt modelId="{614CAA94-A44C-4B66-8FCF-ACF3EA2E004F}" type="parTrans" cxnId="{BFECF433-904B-41BC-974C-F9E980DDFC57}">
      <dgm:prSet/>
      <dgm:spPr/>
      <dgm:t>
        <a:bodyPr/>
        <a:lstStyle/>
        <a:p>
          <a:endParaRPr lang="ru-RU"/>
        </a:p>
      </dgm:t>
    </dgm:pt>
    <dgm:pt modelId="{029A887D-2885-4645-8BD5-523F6F308C67}" type="sibTrans" cxnId="{BFECF433-904B-41BC-974C-F9E980DDFC57}">
      <dgm:prSet/>
      <dgm:spPr/>
      <dgm:t>
        <a:bodyPr/>
        <a:lstStyle/>
        <a:p>
          <a:endParaRPr lang="ru-RU"/>
        </a:p>
      </dgm:t>
    </dgm:pt>
    <dgm:pt modelId="{D1860DF5-E364-4E27-8AE5-CFE27FAE70D6}">
      <dgm:prSet phldrT="[Текст]"/>
      <dgm:spPr/>
      <dgm:t>
        <a:bodyPr/>
        <a:lstStyle/>
        <a:p>
          <a:r>
            <a:rPr lang="ru-RU" dirty="0" smtClean="0"/>
            <a:t>Иммунитет / ткани печени восстанавливаются</a:t>
          </a:r>
          <a:endParaRPr lang="ru-RU" dirty="0"/>
        </a:p>
      </dgm:t>
    </dgm:pt>
    <dgm:pt modelId="{F6A88A3A-7908-43FA-8C8F-8E54ACFB24FF}" type="parTrans" cxnId="{684722DE-1358-4421-A1B1-C646842FF375}">
      <dgm:prSet/>
      <dgm:spPr/>
      <dgm:t>
        <a:bodyPr/>
        <a:lstStyle/>
        <a:p>
          <a:endParaRPr lang="ru-RU"/>
        </a:p>
      </dgm:t>
    </dgm:pt>
    <dgm:pt modelId="{C8D8734D-E854-4A3C-9900-50B4385A726A}" type="sibTrans" cxnId="{684722DE-1358-4421-A1B1-C646842FF375}">
      <dgm:prSet/>
      <dgm:spPr/>
      <dgm:t>
        <a:bodyPr/>
        <a:lstStyle/>
        <a:p>
          <a:endParaRPr lang="ru-RU"/>
        </a:p>
      </dgm:t>
    </dgm:pt>
    <dgm:pt modelId="{CB13A642-B776-4B75-96EB-E85DD5E2CB77}" type="pres">
      <dgm:prSet presAssocID="{2334960B-0CA6-43D2-B853-05FDF40CA48D}" presName="linearFlow" presStyleCnt="0">
        <dgm:presLayoutVars>
          <dgm:resizeHandles val="exact"/>
        </dgm:presLayoutVars>
      </dgm:prSet>
      <dgm:spPr/>
    </dgm:pt>
    <dgm:pt modelId="{AF414E02-5D06-4B79-A267-1513CA82CDD2}" type="pres">
      <dgm:prSet presAssocID="{4D975DB2-E84A-48EC-B7C2-CA506F41464B}" presName="node" presStyleLbl="node1" presStyleIdx="0" presStyleCnt="3" custScaleX="353555">
        <dgm:presLayoutVars>
          <dgm:bulletEnabled val="1"/>
        </dgm:presLayoutVars>
      </dgm:prSet>
      <dgm:spPr/>
    </dgm:pt>
    <dgm:pt modelId="{902438A4-2ECF-4F2E-9946-1237A9165CCA}" type="pres">
      <dgm:prSet presAssocID="{D505B893-7FC3-43AB-811D-838D56355ED4}" presName="sibTrans" presStyleLbl="sibTrans2D1" presStyleIdx="0" presStyleCnt="2"/>
      <dgm:spPr/>
    </dgm:pt>
    <dgm:pt modelId="{39EE34BF-C2A3-45DC-86DD-83E862815BBB}" type="pres">
      <dgm:prSet presAssocID="{D505B893-7FC3-43AB-811D-838D56355ED4}" presName="connectorText" presStyleLbl="sibTrans2D1" presStyleIdx="0" presStyleCnt="2"/>
      <dgm:spPr/>
    </dgm:pt>
    <dgm:pt modelId="{96743EA4-94BA-4E43-ACB4-9E73720324DA}" type="pres">
      <dgm:prSet presAssocID="{305C576E-4AB1-4218-88DA-1D342A2184A9}" presName="node" presStyleLbl="node1" presStyleIdx="1" presStyleCnt="3" custScaleX="339413">
        <dgm:presLayoutVars>
          <dgm:bulletEnabled val="1"/>
        </dgm:presLayoutVars>
      </dgm:prSet>
      <dgm:spPr/>
    </dgm:pt>
    <dgm:pt modelId="{C0351AFD-0F54-4E82-A7A6-5C0326AB83AA}" type="pres">
      <dgm:prSet presAssocID="{029A887D-2885-4645-8BD5-523F6F308C67}" presName="sibTrans" presStyleLbl="sibTrans2D1" presStyleIdx="1" presStyleCnt="2"/>
      <dgm:spPr/>
    </dgm:pt>
    <dgm:pt modelId="{5B048C09-F90C-46AE-A7DF-14CB39B515CA}" type="pres">
      <dgm:prSet presAssocID="{029A887D-2885-4645-8BD5-523F6F308C67}" presName="connectorText" presStyleLbl="sibTrans2D1" presStyleIdx="1" presStyleCnt="2"/>
      <dgm:spPr/>
    </dgm:pt>
    <dgm:pt modelId="{CC0BF5B0-470C-4A56-B887-1EBA7D793FA6}" type="pres">
      <dgm:prSet presAssocID="{D1860DF5-E364-4E27-8AE5-CFE27FAE70D6}" presName="node" presStyleLbl="node1" presStyleIdx="2" presStyleCnt="3" custScaleX="2899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328CB4-7037-466E-888F-7AB096E62D04}" type="presOf" srcId="{D505B893-7FC3-43AB-811D-838D56355ED4}" destId="{902438A4-2ECF-4F2E-9946-1237A9165CCA}" srcOrd="0" destOrd="0" presId="urn:microsoft.com/office/officeart/2005/8/layout/process2"/>
    <dgm:cxn modelId="{D58F953E-931B-4139-9F98-C1A6A71DDD60}" type="presOf" srcId="{D1860DF5-E364-4E27-8AE5-CFE27FAE70D6}" destId="{CC0BF5B0-470C-4A56-B887-1EBA7D793FA6}" srcOrd="0" destOrd="0" presId="urn:microsoft.com/office/officeart/2005/8/layout/process2"/>
    <dgm:cxn modelId="{BFECF433-904B-41BC-974C-F9E980DDFC57}" srcId="{2334960B-0CA6-43D2-B853-05FDF40CA48D}" destId="{305C576E-4AB1-4218-88DA-1D342A2184A9}" srcOrd="1" destOrd="0" parTransId="{614CAA94-A44C-4B66-8FCF-ACF3EA2E004F}" sibTransId="{029A887D-2885-4645-8BD5-523F6F308C67}"/>
    <dgm:cxn modelId="{6373504A-E377-4EEC-B2A8-F38067193F4B}" type="presOf" srcId="{029A887D-2885-4645-8BD5-523F6F308C67}" destId="{5B048C09-F90C-46AE-A7DF-14CB39B515CA}" srcOrd="1" destOrd="0" presId="urn:microsoft.com/office/officeart/2005/8/layout/process2"/>
    <dgm:cxn modelId="{BF000AE6-A336-4D4E-93FD-61523A89558E}" type="presOf" srcId="{2334960B-0CA6-43D2-B853-05FDF40CA48D}" destId="{CB13A642-B776-4B75-96EB-E85DD5E2CB77}" srcOrd="0" destOrd="0" presId="urn:microsoft.com/office/officeart/2005/8/layout/process2"/>
    <dgm:cxn modelId="{23D6E346-985C-4834-9ADA-1DE6FB966C38}" srcId="{2334960B-0CA6-43D2-B853-05FDF40CA48D}" destId="{4D975DB2-E84A-48EC-B7C2-CA506F41464B}" srcOrd="0" destOrd="0" parTransId="{99687366-BDAA-4372-A9F2-E1BF8EE36391}" sibTransId="{D505B893-7FC3-43AB-811D-838D56355ED4}"/>
    <dgm:cxn modelId="{81C33124-CC17-4F90-AD3C-EC237C7E22E2}" type="presOf" srcId="{4D975DB2-E84A-48EC-B7C2-CA506F41464B}" destId="{AF414E02-5D06-4B79-A267-1513CA82CDD2}" srcOrd="0" destOrd="0" presId="urn:microsoft.com/office/officeart/2005/8/layout/process2"/>
    <dgm:cxn modelId="{47ECD95C-384C-48B4-BDAF-5BAA8E272BB0}" type="presOf" srcId="{305C576E-4AB1-4218-88DA-1D342A2184A9}" destId="{96743EA4-94BA-4E43-ACB4-9E73720324DA}" srcOrd="0" destOrd="0" presId="urn:microsoft.com/office/officeart/2005/8/layout/process2"/>
    <dgm:cxn modelId="{0BC9C25F-909B-42D0-800A-5C70F67BB067}" type="presOf" srcId="{029A887D-2885-4645-8BD5-523F6F308C67}" destId="{C0351AFD-0F54-4E82-A7A6-5C0326AB83AA}" srcOrd="0" destOrd="0" presId="urn:microsoft.com/office/officeart/2005/8/layout/process2"/>
    <dgm:cxn modelId="{684722DE-1358-4421-A1B1-C646842FF375}" srcId="{2334960B-0CA6-43D2-B853-05FDF40CA48D}" destId="{D1860DF5-E364-4E27-8AE5-CFE27FAE70D6}" srcOrd="2" destOrd="0" parTransId="{F6A88A3A-7908-43FA-8C8F-8E54ACFB24FF}" sibTransId="{C8D8734D-E854-4A3C-9900-50B4385A726A}"/>
    <dgm:cxn modelId="{DABB2B2F-36F2-4CB8-823C-A4419E11718A}" type="presOf" srcId="{D505B893-7FC3-43AB-811D-838D56355ED4}" destId="{39EE34BF-C2A3-45DC-86DD-83E862815BBB}" srcOrd="1" destOrd="0" presId="urn:microsoft.com/office/officeart/2005/8/layout/process2"/>
    <dgm:cxn modelId="{AFB183F1-AA06-4403-9CF1-D14DCE8D8E1A}" type="presParOf" srcId="{CB13A642-B776-4B75-96EB-E85DD5E2CB77}" destId="{AF414E02-5D06-4B79-A267-1513CA82CDD2}" srcOrd="0" destOrd="0" presId="urn:microsoft.com/office/officeart/2005/8/layout/process2"/>
    <dgm:cxn modelId="{E01B8EDA-C7AF-42EF-9C97-424650F900FA}" type="presParOf" srcId="{CB13A642-B776-4B75-96EB-E85DD5E2CB77}" destId="{902438A4-2ECF-4F2E-9946-1237A9165CCA}" srcOrd="1" destOrd="0" presId="urn:microsoft.com/office/officeart/2005/8/layout/process2"/>
    <dgm:cxn modelId="{7698F29D-59CD-4351-8257-4F5B5D2DC603}" type="presParOf" srcId="{902438A4-2ECF-4F2E-9946-1237A9165CCA}" destId="{39EE34BF-C2A3-45DC-86DD-83E862815BBB}" srcOrd="0" destOrd="0" presId="urn:microsoft.com/office/officeart/2005/8/layout/process2"/>
    <dgm:cxn modelId="{D0FB1743-E5D3-4867-9774-A1DAFF19A10E}" type="presParOf" srcId="{CB13A642-B776-4B75-96EB-E85DD5E2CB77}" destId="{96743EA4-94BA-4E43-ACB4-9E73720324DA}" srcOrd="2" destOrd="0" presId="urn:microsoft.com/office/officeart/2005/8/layout/process2"/>
    <dgm:cxn modelId="{D7CC8BAE-C4F1-48A2-9363-09011CF160D0}" type="presParOf" srcId="{CB13A642-B776-4B75-96EB-E85DD5E2CB77}" destId="{C0351AFD-0F54-4E82-A7A6-5C0326AB83AA}" srcOrd="3" destOrd="0" presId="urn:microsoft.com/office/officeart/2005/8/layout/process2"/>
    <dgm:cxn modelId="{9736918E-8643-47BE-A901-058C50150623}" type="presParOf" srcId="{C0351AFD-0F54-4E82-A7A6-5C0326AB83AA}" destId="{5B048C09-F90C-46AE-A7DF-14CB39B515CA}" srcOrd="0" destOrd="0" presId="urn:microsoft.com/office/officeart/2005/8/layout/process2"/>
    <dgm:cxn modelId="{87183FD4-D247-4F50-8966-8BBC76EA9F81}" type="presParOf" srcId="{CB13A642-B776-4B75-96EB-E85DD5E2CB77}" destId="{CC0BF5B0-470C-4A56-B887-1EBA7D793FA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DFC830-C790-491D-A122-A0FFC1BF7B5B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13D9E9E9-D469-4177-9F19-FC9C044F95CA}">
      <dgm:prSet phldrT="[Текст]"/>
      <dgm:spPr/>
      <dgm:t>
        <a:bodyPr/>
        <a:lstStyle/>
        <a:p>
          <a:r>
            <a:rPr lang="ru-RU" dirty="0" smtClean="0"/>
            <a:t>В 1988 году – первый препарат</a:t>
          </a:r>
          <a:br>
            <a:rPr lang="ru-RU" dirty="0" smtClean="0"/>
          </a:br>
          <a:r>
            <a:rPr lang="ru-RU" dirty="0" smtClean="0"/>
            <a:t>В 1996 году сформулированы основные принципы</a:t>
          </a:r>
        </a:p>
      </dgm:t>
    </dgm:pt>
    <dgm:pt modelId="{2D8E3186-CDB6-4A16-8DDD-17C15556AD10}" type="parTrans" cxnId="{A116C7CE-6002-4CF1-B6DE-CCE3FF5F2BA0}">
      <dgm:prSet/>
      <dgm:spPr/>
      <dgm:t>
        <a:bodyPr/>
        <a:lstStyle/>
        <a:p>
          <a:endParaRPr lang="ru-RU"/>
        </a:p>
      </dgm:t>
    </dgm:pt>
    <dgm:pt modelId="{C6BE109A-570D-462F-AD7C-4D8C90E0466D}" type="sibTrans" cxnId="{A116C7CE-6002-4CF1-B6DE-CCE3FF5F2BA0}">
      <dgm:prSet/>
      <dgm:spPr/>
      <dgm:t>
        <a:bodyPr/>
        <a:lstStyle/>
        <a:p>
          <a:endParaRPr lang="ru-RU"/>
        </a:p>
      </dgm:t>
    </dgm:pt>
    <dgm:pt modelId="{057E82A0-2A0E-4D3A-8BF0-497CA6A06A09}">
      <dgm:prSet/>
      <dgm:spPr/>
      <dgm:t>
        <a:bodyPr/>
        <a:lstStyle/>
        <a:p>
          <a:r>
            <a:rPr lang="ru-RU" dirty="0" smtClean="0"/>
            <a:t>Лечение пожизненное</a:t>
          </a:r>
          <a:endParaRPr lang="ru-RU" dirty="0"/>
        </a:p>
      </dgm:t>
    </dgm:pt>
    <dgm:pt modelId="{F96A60D8-0466-4E30-86BA-6672C10A02D8}" type="parTrans" cxnId="{8D240804-7146-4F9A-942D-549A59955842}">
      <dgm:prSet/>
      <dgm:spPr/>
      <dgm:t>
        <a:bodyPr/>
        <a:lstStyle/>
        <a:p>
          <a:endParaRPr lang="ru-RU"/>
        </a:p>
      </dgm:t>
    </dgm:pt>
    <dgm:pt modelId="{A11FA210-E44C-415B-AF62-B6421624921B}" type="sibTrans" cxnId="{8D240804-7146-4F9A-942D-549A59955842}">
      <dgm:prSet/>
      <dgm:spPr/>
      <dgm:t>
        <a:bodyPr/>
        <a:lstStyle/>
        <a:p>
          <a:endParaRPr lang="ru-RU"/>
        </a:p>
      </dgm:t>
    </dgm:pt>
    <dgm:pt modelId="{B5B9F0C2-3BBE-47FC-88C2-4836B6E91217}">
      <dgm:prSet/>
      <dgm:spPr/>
      <dgm:t>
        <a:bodyPr/>
        <a:lstStyle/>
        <a:p>
          <a:r>
            <a:rPr lang="ru-RU" smtClean="0"/>
            <a:t>Приём точно по времени</a:t>
          </a:r>
          <a:endParaRPr lang="ru-RU" dirty="0"/>
        </a:p>
      </dgm:t>
    </dgm:pt>
    <dgm:pt modelId="{9CA89D61-9850-498A-A13E-5E69C45EB2DF}" type="parTrans" cxnId="{94267BB0-FCFC-4131-9533-91B6F12218BF}">
      <dgm:prSet/>
      <dgm:spPr/>
      <dgm:t>
        <a:bodyPr/>
        <a:lstStyle/>
        <a:p>
          <a:endParaRPr lang="ru-RU"/>
        </a:p>
      </dgm:t>
    </dgm:pt>
    <dgm:pt modelId="{F11B2B0B-3E48-4061-962D-7052E63A1DFB}" type="sibTrans" cxnId="{94267BB0-FCFC-4131-9533-91B6F12218BF}">
      <dgm:prSet/>
      <dgm:spPr/>
      <dgm:t>
        <a:bodyPr/>
        <a:lstStyle/>
        <a:p>
          <a:endParaRPr lang="ru-RU"/>
        </a:p>
      </dgm:t>
    </dgm:pt>
    <dgm:pt modelId="{EAD92A11-0FD2-4AAB-8522-9873D85D1387}">
      <dgm:prSet/>
      <dgm:spPr/>
      <dgm:t>
        <a:bodyPr/>
        <a:lstStyle/>
        <a:p>
          <a:r>
            <a:rPr lang="ru-RU" smtClean="0"/>
            <a:t>Всегда три препарата</a:t>
          </a:r>
          <a:endParaRPr lang="ru-RU" dirty="0"/>
        </a:p>
      </dgm:t>
    </dgm:pt>
    <dgm:pt modelId="{0437EF6C-3676-4CFC-BDE9-0A1084857310}" type="parTrans" cxnId="{3387BBE8-5A52-4C31-810C-6A3E3D285E27}">
      <dgm:prSet/>
      <dgm:spPr/>
      <dgm:t>
        <a:bodyPr/>
        <a:lstStyle/>
        <a:p>
          <a:endParaRPr lang="ru-RU"/>
        </a:p>
      </dgm:t>
    </dgm:pt>
    <dgm:pt modelId="{20C10853-BB75-40FA-9734-6D249671E813}" type="sibTrans" cxnId="{3387BBE8-5A52-4C31-810C-6A3E3D285E27}">
      <dgm:prSet/>
      <dgm:spPr/>
      <dgm:t>
        <a:bodyPr/>
        <a:lstStyle/>
        <a:p>
          <a:endParaRPr lang="ru-RU"/>
        </a:p>
      </dgm:t>
    </dgm:pt>
    <dgm:pt modelId="{0DF64AA6-6AD4-4F19-A6FB-36C3DA5828C2}" type="pres">
      <dgm:prSet presAssocID="{B0DFC830-C790-491D-A122-A0FFC1BF7B5B}" presName="linear" presStyleCnt="0">
        <dgm:presLayoutVars>
          <dgm:animLvl val="lvl"/>
          <dgm:resizeHandles val="exact"/>
        </dgm:presLayoutVars>
      </dgm:prSet>
      <dgm:spPr/>
    </dgm:pt>
    <dgm:pt modelId="{3EE76B6E-7A62-4C67-8210-DC1F99BB9CE6}" type="pres">
      <dgm:prSet presAssocID="{13D9E9E9-D469-4177-9F19-FC9C044F95C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52693-4A19-4844-B196-8B3B6201DACB}" type="pres">
      <dgm:prSet presAssocID="{C6BE109A-570D-462F-AD7C-4D8C90E0466D}" presName="spacer" presStyleCnt="0"/>
      <dgm:spPr/>
    </dgm:pt>
    <dgm:pt modelId="{F29E8FCC-D782-465A-B8CB-33C3F7D4BA49}" type="pres">
      <dgm:prSet presAssocID="{EAD92A11-0FD2-4AAB-8522-9873D85D138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05BE260-3EDA-40FE-9DDD-3C2E6E3C5CAF}" type="pres">
      <dgm:prSet presAssocID="{20C10853-BB75-40FA-9734-6D249671E813}" presName="spacer" presStyleCnt="0"/>
      <dgm:spPr/>
    </dgm:pt>
    <dgm:pt modelId="{C22F6100-FB89-4D24-B0A7-376A6F9B1B79}" type="pres">
      <dgm:prSet presAssocID="{B5B9F0C2-3BBE-47FC-88C2-4836B6E9121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DF1128B-19B6-4BDD-AB31-9CF4D83AEE53}" type="pres">
      <dgm:prSet presAssocID="{F11B2B0B-3E48-4061-962D-7052E63A1DFB}" presName="spacer" presStyleCnt="0"/>
      <dgm:spPr/>
    </dgm:pt>
    <dgm:pt modelId="{09BF5043-D30F-4631-BCD2-B41200CBD9A5}" type="pres">
      <dgm:prSet presAssocID="{057E82A0-2A0E-4D3A-8BF0-497CA6A06A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2A7B28-7FE9-47F5-A9CC-47601D34D518}" type="presOf" srcId="{EAD92A11-0FD2-4AAB-8522-9873D85D1387}" destId="{F29E8FCC-D782-465A-B8CB-33C3F7D4BA49}" srcOrd="0" destOrd="0" presId="urn:microsoft.com/office/officeart/2005/8/layout/vList2"/>
    <dgm:cxn modelId="{3387BBE8-5A52-4C31-810C-6A3E3D285E27}" srcId="{B0DFC830-C790-491D-A122-A0FFC1BF7B5B}" destId="{EAD92A11-0FD2-4AAB-8522-9873D85D1387}" srcOrd="1" destOrd="0" parTransId="{0437EF6C-3676-4CFC-BDE9-0A1084857310}" sibTransId="{20C10853-BB75-40FA-9734-6D249671E813}"/>
    <dgm:cxn modelId="{94267BB0-FCFC-4131-9533-91B6F12218BF}" srcId="{B0DFC830-C790-491D-A122-A0FFC1BF7B5B}" destId="{B5B9F0C2-3BBE-47FC-88C2-4836B6E91217}" srcOrd="2" destOrd="0" parTransId="{9CA89D61-9850-498A-A13E-5E69C45EB2DF}" sibTransId="{F11B2B0B-3E48-4061-962D-7052E63A1DFB}"/>
    <dgm:cxn modelId="{A116C7CE-6002-4CF1-B6DE-CCE3FF5F2BA0}" srcId="{B0DFC830-C790-491D-A122-A0FFC1BF7B5B}" destId="{13D9E9E9-D469-4177-9F19-FC9C044F95CA}" srcOrd="0" destOrd="0" parTransId="{2D8E3186-CDB6-4A16-8DDD-17C15556AD10}" sibTransId="{C6BE109A-570D-462F-AD7C-4D8C90E0466D}"/>
    <dgm:cxn modelId="{0E82E6A8-982B-4AB4-B163-100922AEB868}" type="presOf" srcId="{B0DFC830-C790-491D-A122-A0FFC1BF7B5B}" destId="{0DF64AA6-6AD4-4F19-A6FB-36C3DA5828C2}" srcOrd="0" destOrd="0" presId="urn:microsoft.com/office/officeart/2005/8/layout/vList2"/>
    <dgm:cxn modelId="{2E54ED16-121F-4E81-A0F4-6C7210B2FD56}" type="presOf" srcId="{057E82A0-2A0E-4D3A-8BF0-497CA6A06A09}" destId="{09BF5043-D30F-4631-BCD2-B41200CBD9A5}" srcOrd="0" destOrd="0" presId="urn:microsoft.com/office/officeart/2005/8/layout/vList2"/>
    <dgm:cxn modelId="{B370843C-592B-4AAB-9FF8-8879A294A174}" type="presOf" srcId="{13D9E9E9-D469-4177-9F19-FC9C044F95CA}" destId="{3EE76B6E-7A62-4C67-8210-DC1F99BB9CE6}" srcOrd="0" destOrd="0" presId="urn:microsoft.com/office/officeart/2005/8/layout/vList2"/>
    <dgm:cxn modelId="{8D240804-7146-4F9A-942D-549A59955842}" srcId="{B0DFC830-C790-491D-A122-A0FFC1BF7B5B}" destId="{057E82A0-2A0E-4D3A-8BF0-497CA6A06A09}" srcOrd="3" destOrd="0" parTransId="{F96A60D8-0466-4E30-86BA-6672C10A02D8}" sibTransId="{A11FA210-E44C-415B-AF62-B6421624921B}"/>
    <dgm:cxn modelId="{0F82F4C6-5B4A-4C5C-A4FD-59A41C52C916}" type="presOf" srcId="{B5B9F0C2-3BBE-47FC-88C2-4836B6E91217}" destId="{C22F6100-FB89-4D24-B0A7-376A6F9B1B79}" srcOrd="0" destOrd="0" presId="urn:microsoft.com/office/officeart/2005/8/layout/vList2"/>
    <dgm:cxn modelId="{B9C453F4-0719-44CA-A0E1-156A468683D8}" type="presParOf" srcId="{0DF64AA6-6AD4-4F19-A6FB-36C3DA5828C2}" destId="{3EE76B6E-7A62-4C67-8210-DC1F99BB9CE6}" srcOrd="0" destOrd="0" presId="urn:microsoft.com/office/officeart/2005/8/layout/vList2"/>
    <dgm:cxn modelId="{C2BC1B79-A6D0-4AD2-8557-AA41B48FE663}" type="presParOf" srcId="{0DF64AA6-6AD4-4F19-A6FB-36C3DA5828C2}" destId="{84952693-4A19-4844-B196-8B3B6201DACB}" srcOrd="1" destOrd="0" presId="urn:microsoft.com/office/officeart/2005/8/layout/vList2"/>
    <dgm:cxn modelId="{A1DFBB71-23A1-4A55-9EAE-F5956CBC0E5E}" type="presParOf" srcId="{0DF64AA6-6AD4-4F19-A6FB-36C3DA5828C2}" destId="{F29E8FCC-D782-465A-B8CB-33C3F7D4BA49}" srcOrd="2" destOrd="0" presId="urn:microsoft.com/office/officeart/2005/8/layout/vList2"/>
    <dgm:cxn modelId="{DB07D98A-E14F-4821-91E2-62BCB03C57FB}" type="presParOf" srcId="{0DF64AA6-6AD4-4F19-A6FB-36C3DA5828C2}" destId="{905BE260-3EDA-40FE-9DDD-3C2E6E3C5CAF}" srcOrd="3" destOrd="0" presId="urn:microsoft.com/office/officeart/2005/8/layout/vList2"/>
    <dgm:cxn modelId="{52F3BD72-9DFA-42CF-9A2F-24BE3BDCA08B}" type="presParOf" srcId="{0DF64AA6-6AD4-4F19-A6FB-36C3DA5828C2}" destId="{C22F6100-FB89-4D24-B0A7-376A6F9B1B79}" srcOrd="4" destOrd="0" presId="urn:microsoft.com/office/officeart/2005/8/layout/vList2"/>
    <dgm:cxn modelId="{478C76EC-60E1-41C4-9499-56F083173BC0}" type="presParOf" srcId="{0DF64AA6-6AD4-4F19-A6FB-36C3DA5828C2}" destId="{7DF1128B-19B6-4BDD-AB31-9CF4D83AEE53}" srcOrd="5" destOrd="0" presId="urn:microsoft.com/office/officeart/2005/8/layout/vList2"/>
    <dgm:cxn modelId="{F7AB59EF-C425-400B-9A66-7F35F982AB98}" type="presParOf" srcId="{0DF64AA6-6AD4-4F19-A6FB-36C3DA5828C2}" destId="{09BF5043-D30F-4631-BCD2-B41200CBD9A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DFC830-C790-491D-A122-A0FFC1BF7B5B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13D9E9E9-D469-4177-9F19-FC9C044F95CA}">
      <dgm:prSet phldrT="[Текст]"/>
      <dgm:spPr/>
      <dgm:t>
        <a:bodyPr/>
        <a:lstStyle/>
        <a:p>
          <a:r>
            <a:rPr lang="ru-RU" dirty="0" smtClean="0"/>
            <a:t>В 1980-е годы – первые попытки лечения интерферонами</a:t>
          </a:r>
          <a:br>
            <a:rPr lang="ru-RU" dirty="0" smtClean="0"/>
          </a:br>
          <a:r>
            <a:rPr lang="ru-RU" dirty="0" smtClean="0"/>
            <a:t>В 2014 году одобрены первые схемы без </a:t>
          </a:r>
          <a:r>
            <a:rPr lang="ru-RU" dirty="0" err="1" smtClean="0"/>
            <a:t>интеферонов</a:t>
          </a:r>
          <a:endParaRPr lang="ru-RU" dirty="0" smtClean="0"/>
        </a:p>
      </dgm:t>
    </dgm:pt>
    <dgm:pt modelId="{2D8E3186-CDB6-4A16-8DDD-17C15556AD10}" type="parTrans" cxnId="{A116C7CE-6002-4CF1-B6DE-CCE3FF5F2BA0}">
      <dgm:prSet/>
      <dgm:spPr/>
      <dgm:t>
        <a:bodyPr/>
        <a:lstStyle/>
        <a:p>
          <a:endParaRPr lang="ru-RU"/>
        </a:p>
      </dgm:t>
    </dgm:pt>
    <dgm:pt modelId="{C6BE109A-570D-462F-AD7C-4D8C90E0466D}" type="sibTrans" cxnId="{A116C7CE-6002-4CF1-B6DE-CCE3FF5F2BA0}">
      <dgm:prSet/>
      <dgm:spPr/>
      <dgm:t>
        <a:bodyPr/>
        <a:lstStyle/>
        <a:p>
          <a:endParaRPr lang="ru-RU"/>
        </a:p>
      </dgm:t>
    </dgm:pt>
    <dgm:pt modelId="{057E82A0-2A0E-4D3A-8BF0-497CA6A06A09}">
      <dgm:prSet/>
      <dgm:spPr/>
      <dgm:t>
        <a:bodyPr/>
        <a:lstStyle/>
        <a:p>
          <a:r>
            <a:rPr lang="ru-RU" dirty="0" smtClean="0"/>
            <a:t>Лечение заканчивается через 8-12 недель</a:t>
          </a:r>
          <a:endParaRPr lang="ru-RU" dirty="0"/>
        </a:p>
      </dgm:t>
    </dgm:pt>
    <dgm:pt modelId="{F96A60D8-0466-4E30-86BA-6672C10A02D8}" type="parTrans" cxnId="{8D240804-7146-4F9A-942D-549A59955842}">
      <dgm:prSet/>
      <dgm:spPr/>
      <dgm:t>
        <a:bodyPr/>
        <a:lstStyle/>
        <a:p>
          <a:endParaRPr lang="ru-RU"/>
        </a:p>
      </dgm:t>
    </dgm:pt>
    <dgm:pt modelId="{A11FA210-E44C-415B-AF62-B6421624921B}" type="sibTrans" cxnId="{8D240804-7146-4F9A-942D-549A59955842}">
      <dgm:prSet/>
      <dgm:spPr/>
      <dgm:t>
        <a:bodyPr/>
        <a:lstStyle/>
        <a:p>
          <a:endParaRPr lang="ru-RU"/>
        </a:p>
      </dgm:t>
    </dgm:pt>
    <dgm:pt modelId="{B5B9F0C2-3BBE-47FC-88C2-4836B6E91217}">
      <dgm:prSet/>
      <dgm:spPr/>
      <dgm:t>
        <a:bodyPr/>
        <a:lstStyle/>
        <a:p>
          <a:r>
            <a:rPr lang="ru-RU" smtClean="0"/>
            <a:t>Приём точно по времени</a:t>
          </a:r>
          <a:endParaRPr lang="ru-RU" dirty="0"/>
        </a:p>
      </dgm:t>
    </dgm:pt>
    <dgm:pt modelId="{9CA89D61-9850-498A-A13E-5E69C45EB2DF}" type="parTrans" cxnId="{94267BB0-FCFC-4131-9533-91B6F12218BF}">
      <dgm:prSet/>
      <dgm:spPr/>
      <dgm:t>
        <a:bodyPr/>
        <a:lstStyle/>
        <a:p>
          <a:endParaRPr lang="ru-RU"/>
        </a:p>
      </dgm:t>
    </dgm:pt>
    <dgm:pt modelId="{F11B2B0B-3E48-4061-962D-7052E63A1DFB}" type="sibTrans" cxnId="{94267BB0-FCFC-4131-9533-91B6F12218BF}">
      <dgm:prSet/>
      <dgm:spPr/>
      <dgm:t>
        <a:bodyPr/>
        <a:lstStyle/>
        <a:p>
          <a:endParaRPr lang="ru-RU"/>
        </a:p>
      </dgm:t>
    </dgm:pt>
    <dgm:pt modelId="{EAD92A11-0FD2-4AAB-8522-9873D85D1387}">
      <dgm:prSet/>
      <dgm:spPr/>
      <dgm:t>
        <a:bodyPr/>
        <a:lstStyle/>
        <a:p>
          <a:r>
            <a:rPr lang="ru-RU" dirty="0" smtClean="0"/>
            <a:t>Схема без интерферона – это 2 или 3 препарата</a:t>
          </a:r>
          <a:endParaRPr lang="ru-RU" dirty="0"/>
        </a:p>
      </dgm:t>
    </dgm:pt>
    <dgm:pt modelId="{0437EF6C-3676-4CFC-BDE9-0A1084857310}" type="parTrans" cxnId="{3387BBE8-5A52-4C31-810C-6A3E3D285E27}">
      <dgm:prSet/>
      <dgm:spPr/>
      <dgm:t>
        <a:bodyPr/>
        <a:lstStyle/>
        <a:p>
          <a:endParaRPr lang="ru-RU"/>
        </a:p>
      </dgm:t>
    </dgm:pt>
    <dgm:pt modelId="{20C10853-BB75-40FA-9734-6D249671E813}" type="sibTrans" cxnId="{3387BBE8-5A52-4C31-810C-6A3E3D285E27}">
      <dgm:prSet/>
      <dgm:spPr/>
      <dgm:t>
        <a:bodyPr/>
        <a:lstStyle/>
        <a:p>
          <a:endParaRPr lang="ru-RU"/>
        </a:p>
      </dgm:t>
    </dgm:pt>
    <dgm:pt modelId="{0DF64AA6-6AD4-4F19-A6FB-36C3DA5828C2}" type="pres">
      <dgm:prSet presAssocID="{B0DFC830-C790-491D-A122-A0FFC1BF7B5B}" presName="linear" presStyleCnt="0">
        <dgm:presLayoutVars>
          <dgm:animLvl val="lvl"/>
          <dgm:resizeHandles val="exact"/>
        </dgm:presLayoutVars>
      </dgm:prSet>
      <dgm:spPr/>
    </dgm:pt>
    <dgm:pt modelId="{3EE76B6E-7A62-4C67-8210-DC1F99BB9CE6}" type="pres">
      <dgm:prSet presAssocID="{13D9E9E9-D469-4177-9F19-FC9C044F95C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952693-4A19-4844-B196-8B3B6201DACB}" type="pres">
      <dgm:prSet presAssocID="{C6BE109A-570D-462F-AD7C-4D8C90E0466D}" presName="spacer" presStyleCnt="0"/>
      <dgm:spPr/>
    </dgm:pt>
    <dgm:pt modelId="{F29E8FCC-D782-465A-B8CB-33C3F7D4BA49}" type="pres">
      <dgm:prSet presAssocID="{EAD92A11-0FD2-4AAB-8522-9873D85D138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5BE260-3EDA-40FE-9DDD-3C2E6E3C5CAF}" type="pres">
      <dgm:prSet presAssocID="{20C10853-BB75-40FA-9734-6D249671E813}" presName="spacer" presStyleCnt="0"/>
      <dgm:spPr/>
    </dgm:pt>
    <dgm:pt modelId="{C22F6100-FB89-4D24-B0A7-376A6F9B1B79}" type="pres">
      <dgm:prSet presAssocID="{B5B9F0C2-3BBE-47FC-88C2-4836B6E9121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DF1128B-19B6-4BDD-AB31-9CF4D83AEE53}" type="pres">
      <dgm:prSet presAssocID="{F11B2B0B-3E48-4061-962D-7052E63A1DFB}" presName="spacer" presStyleCnt="0"/>
      <dgm:spPr/>
    </dgm:pt>
    <dgm:pt modelId="{09BF5043-D30F-4631-BCD2-B41200CBD9A5}" type="pres">
      <dgm:prSet presAssocID="{057E82A0-2A0E-4D3A-8BF0-497CA6A06A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240804-7146-4F9A-942D-549A59955842}" srcId="{B0DFC830-C790-491D-A122-A0FFC1BF7B5B}" destId="{057E82A0-2A0E-4D3A-8BF0-497CA6A06A09}" srcOrd="3" destOrd="0" parTransId="{F96A60D8-0466-4E30-86BA-6672C10A02D8}" sibTransId="{A11FA210-E44C-415B-AF62-B6421624921B}"/>
    <dgm:cxn modelId="{41138843-59C2-49DB-B602-4E358E0DAB41}" type="presOf" srcId="{B5B9F0C2-3BBE-47FC-88C2-4836B6E91217}" destId="{C22F6100-FB89-4D24-B0A7-376A6F9B1B79}" srcOrd="0" destOrd="0" presId="urn:microsoft.com/office/officeart/2005/8/layout/vList2"/>
    <dgm:cxn modelId="{3387BBE8-5A52-4C31-810C-6A3E3D285E27}" srcId="{B0DFC830-C790-491D-A122-A0FFC1BF7B5B}" destId="{EAD92A11-0FD2-4AAB-8522-9873D85D1387}" srcOrd="1" destOrd="0" parTransId="{0437EF6C-3676-4CFC-BDE9-0A1084857310}" sibTransId="{20C10853-BB75-40FA-9734-6D249671E813}"/>
    <dgm:cxn modelId="{CE1DDCF3-E9BF-45BB-8709-903256740D5F}" type="presOf" srcId="{EAD92A11-0FD2-4AAB-8522-9873D85D1387}" destId="{F29E8FCC-D782-465A-B8CB-33C3F7D4BA49}" srcOrd="0" destOrd="0" presId="urn:microsoft.com/office/officeart/2005/8/layout/vList2"/>
    <dgm:cxn modelId="{4500E83C-23A6-4216-B001-155A9A0DB92B}" type="presOf" srcId="{057E82A0-2A0E-4D3A-8BF0-497CA6A06A09}" destId="{09BF5043-D30F-4631-BCD2-B41200CBD9A5}" srcOrd="0" destOrd="0" presId="urn:microsoft.com/office/officeart/2005/8/layout/vList2"/>
    <dgm:cxn modelId="{94267BB0-FCFC-4131-9533-91B6F12218BF}" srcId="{B0DFC830-C790-491D-A122-A0FFC1BF7B5B}" destId="{B5B9F0C2-3BBE-47FC-88C2-4836B6E91217}" srcOrd="2" destOrd="0" parTransId="{9CA89D61-9850-498A-A13E-5E69C45EB2DF}" sibTransId="{F11B2B0B-3E48-4061-962D-7052E63A1DFB}"/>
    <dgm:cxn modelId="{E41AD11F-9C26-42C5-885A-9A2005DEFEDC}" type="presOf" srcId="{B0DFC830-C790-491D-A122-A0FFC1BF7B5B}" destId="{0DF64AA6-6AD4-4F19-A6FB-36C3DA5828C2}" srcOrd="0" destOrd="0" presId="urn:microsoft.com/office/officeart/2005/8/layout/vList2"/>
    <dgm:cxn modelId="{A116C7CE-6002-4CF1-B6DE-CCE3FF5F2BA0}" srcId="{B0DFC830-C790-491D-A122-A0FFC1BF7B5B}" destId="{13D9E9E9-D469-4177-9F19-FC9C044F95CA}" srcOrd="0" destOrd="0" parTransId="{2D8E3186-CDB6-4A16-8DDD-17C15556AD10}" sibTransId="{C6BE109A-570D-462F-AD7C-4D8C90E0466D}"/>
    <dgm:cxn modelId="{1DEBB5F7-4AB5-40ED-BF74-6E619A2DF2D1}" type="presOf" srcId="{13D9E9E9-D469-4177-9F19-FC9C044F95CA}" destId="{3EE76B6E-7A62-4C67-8210-DC1F99BB9CE6}" srcOrd="0" destOrd="0" presId="urn:microsoft.com/office/officeart/2005/8/layout/vList2"/>
    <dgm:cxn modelId="{A688ACF5-D3B7-46CD-ABF1-8771408FB604}" type="presParOf" srcId="{0DF64AA6-6AD4-4F19-A6FB-36C3DA5828C2}" destId="{3EE76B6E-7A62-4C67-8210-DC1F99BB9CE6}" srcOrd="0" destOrd="0" presId="urn:microsoft.com/office/officeart/2005/8/layout/vList2"/>
    <dgm:cxn modelId="{3AEA457C-193E-4EB3-AB91-BE96A90533C4}" type="presParOf" srcId="{0DF64AA6-6AD4-4F19-A6FB-36C3DA5828C2}" destId="{84952693-4A19-4844-B196-8B3B6201DACB}" srcOrd="1" destOrd="0" presId="urn:microsoft.com/office/officeart/2005/8/layout/vList2"/>
    <dgm:cxn modelId="{A232C9BF-BEC8-4B6B-8F42-9F4C586F00C7}" type="presParOf" srcId="{0DF64AA6-6AD4-4F19-A6FB-36C3DA5828C2}" destId="{F29E8FCC-D782-465A-B8CB-33C3F7D4BA49}" srcOrd="2" destOrd="0" presId="urn:microsoft.com/office/officeart/2005/8/layout/vList2"/>
    <dgm:cxn modelId="{195C8FC1-88E7-438A-BD02-91D168739227}" type="presParOf" srcId="{0DF64AA6-6AD4-4F19-A6FB-36C3DA5828C2}" destId="{905BE260-3EDA-40FE-9DDD-3C2E6E3C5CAF}" srcOrd="3" destOrd="0" presId="urn:microsoft.com/office/officeart/2005/8/layout/vList2"/>
    <dgm:cxn modelId="{AD31AA91-D8DA-4970-84AB-C020BA29D295}" type="presParOf" srcId="{0DF64AA6-6AD4-4F19-A6FB-36C3DA5828C2}" destId="{C22F6100-FB89-4D24-B0A7-376A6F9B1B79}" srcOrd="4" destOrd="0" presId="urn:microsoft.com/office/officeart/2005/8/layout/vList2"/>
    <dgm:cxn modelId="{61FCF9C2-9A9A-4CBD-A57B-37AA7230C1F5}" type="presParOf" srcId="{0DF64AA6-6AD4-4F19-A6FB-36C3DA5828C2}" destId="{7DF1128B-19B6-4BDD-AB31-9CF4D83AEE53}" srcOrd="5" destOrd="0" presId="urn:microsoft.com/office/officeart/2005/8/layout/vList2"/>
    <dgm:cxn modelId="{10B16412-5ABE-4736-83E2-C2C2F8141C4D}" type="presParOf" srcId="{0DF64AA6-6AD4-4F19-A6FB-36C3DA5828C2}" destId="{09BF5043-D30F-4631-BCD2-B41200CBD9A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025ECE-E8F2-44B5-B356-2AA8117FA85E}" type="doc">
      <dgm:prSet loTypeId="urn:microsoft.com/office/officeart/2005/8/layout/chevron2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F1EE3CD6-DC17-40B6-B318-74E10965133D}">
      <dgm:prSet phldrT="[Текст]"/>
      <dgm:spPr/>
      <dgm:t>
        <a:bodyPr/>
        <a:lstStyle/>
        <a:p>
          <a:r>
            <a:rPr lang="ru-RU" b="1" dirty="0" smtClean="0"/>
            <a:t>До</a:t>
          </a:r>
          <a:r>
            <a:rPr lang="ru-RU" dirty="0" smtClean="0"/>
            <a:t> </a:t>
          </a:r>
          <a:r>
            <a:rPr lang="ru-RU" b="1" dirty="0" smtClean="0"/>
            <a:t>родов</a:t>
          </a:r>
          <a:endParaRPr lang="ru-RU" b="1" dirty="0"/>
        </a:p>
      </dgm:t>
    </dgm:pt>
    <dgm:pt modelId="{FA4A7866-B15D-466B-9F30-7F7E60525C56}" type="parTrans" cxnId="{4569B6A0-B18E-467B-BC69-0979601E9781}">
      <dgm:prSet/>
      <dgm:spPr/>
      <dgm:t>
        <a:bodyPr/>
        <a:lstStyle/>
        <a:p>
          <a:endParaRPr lang="ru-RU"/>
        </a:p>
      </dgm:t>
    </dgm:pt>
    <dgm:pt modelId="{D3BD3B97-6CD1-4B4E-A769-260C6BBA0443}" type="sibTrans" cxnId="{4569B6A0-B18E-467B-BC69-0979601E9781}">
      <dgm:prSet/>
      <dgm:spPr/>
      <dgm:t>
        <a:bodyPr/>
        <a:lstStyle/>
        <a:p>
          <a:endParaRPr lang="ru-RU"/>
        </a:p>
      </dgm:t>
    </dgm:pt>
    <dgm:pt modelId="{746965F7-598F-4E25-92C0-E1D3D728F19F}">
      <dgm:prSet phldrT="[Текст]" custT="1"/>
      <dgm:spPr/>
      <dgm:t>
        <a:bodyPr/>
        <a:lstStyle/>
        <a:p>
          <a:r>
            <a:rPr lang="ru-RU" sz="2800" dirty="0" smtClean="0"/>
            <a:t>Приём АРВТ беременной</a:t>
          </a:r>
          <a:endParaRPr lang="ru-RU" sz="2800" dirty="0"/>
        </a:p>
      </dgm:t>
    </dgm:pt>
    <dgm:pt modelId="{D0B6D0A7-CA75-4CFF-A7E0-9700A786A1B8}" type="parTrans" cxnId="{4601DAB4-C322-4FF1-BAA9-5FAC46883285}">
      <dgm:prSet/>
      <dgm:spPr/>
      <dgm:t>
        <a:bodyPr/>
        <a:lstStyle/>
        <a:p>
          <a:endParaRPr lang="ru-RU"/>
        </a:p>
      </dgm:t>
    </dgm:pt>
    <dgm:pt modelId="{EFB0D45C-5A6A-424E-A1A9-CD80D53993A7}" type="sibTrans" cxnId="{4601DAB4-C322-4FF1-BAA9-5FAC46883285}">
      <dgm:prSet/>
      <dgm:spPr/>
      <dgm:t>
        <a:bodyPr/>
        <a:lstStyle/>
        <a:p>
          <a:endParaRPr lang="ru-RU"/>
        </a:p>
      </dgm:t>
    </dgm:pt>
    <dgm:pt modelId="{4174E86E-96E4-435E-85E9-6A67BD3082FA}">
      <dgm:prSet phldrT="[Текст]"/>
      <dgm:spPr/>
      <dgm:t>
        <a:bodyPr/>
        <a:lstStyle/>
        <a:p>
          <a:r>
            <a:rPr lang="ru-RU" dirty="0" smtClean="0"/>
            <a:t>В </a:t>
          </a:r>
          <a:r>
            <a:rPr lang="ru-RU" b="1" dirty="0" smtClean="0"/>
            <a:t>родах</a:t>
          </a:r>
          <a:endParaRPr lang="ru-RU" b="1" dirty="0"/>
        </a:p>
      </dgm:t>
    </dgm:pt>
    <dgm:pt modelId="{02EAEB8D-AD8C-4512-8B77-F531385E387E}" type="parTrans" cxnId="{D969747B-29F4-47DC-B963-2389CEF7C300}">
      <dgm:prSet/>
      <dgm:spPr/>
      <dgm:t>
        <a:bodyPr/>
        <a:lstStyle/>
        <a:p>
          <a:endParaRPr lang="ru-RU"/>
        </a:p>
      </dgm:t>
    </dgm:pt>
    <dgm:pt modelId="{7DEBF256-9A33-4BC0-ACCE-13A93C407201}" type="sibTrans" cxnId="{D969747B-29F4-47DC-B963-2389CEF7C300}">
      <dgm:prSet/>
      <dgm:spPr/>
      <dgm:t>
        <a:bodyPr/>
        <a:lstStyle/>
        <a:p>
          <a:endParaRPr lang="ru-RU"/>
        </a:p>
      </dgm:t>
    </dgm:pt>
    <dgm:pt modelId="{16311EFA-C30F-42BE-9947-31056DDD0B0F}">
      <dgm:prSet phldrT="[Текст]" custT="1"/>
      <dgm:spPr/>
      <dgm:t>
        <a:bodyPr/>
        <a:lstStyle/>
        <a:p>
          <a:r>
            <a:rPr lang="ru-RU" sz="2200" dirty="0" err="1" smtClean="0"/>
            <a:t>Ретровир</a:t>
          </a:r>
          <a:r>
            <a:rPr lang="ru-RU" sz="2200" dirty="0" smtClean="0"/>
            <a:t> в/</a:t>
          </a:r>
          <a:r>
            <a:rPr lang="ru-RU" sz="2200" dirty="0" err="1" smtClean="0"/>
            <a:t>в</a:t>
          </a:r>
          <a:r>
            <a:rPr lang="ru-RU" sz="2200" dirty="0" smtClean="0"/>
            <a:t> – 2 мг/кг в течение 1го часа родовой деятельности, далее 1 мг/кг/час до пересечения пуповины; </a:t>
          </a:r>
          <a:endParaRPr lang="ru-RU" sz="2200" dirty="0"/>
        </a:p>
      </dgm:t>
    </dgm:pt>
    <dgm:pt modelId="{4791352E-26F3-4F2E-87CB-6707E3DD1550}" type="parTrans" cxnId="{0E97E3C4-0A18-4E1F-8303-F28961E76F8F}">
      <dgm:prSet/>
      <dgm:spPr/>
      <dgm:t>
        <a:bodyPr/>
        <a:lstStyle/>
        <a:p>
          <a:endParaRPr lang="ru-RU"/>
        </a:p>
      </dgm:t>
    </dgm:pt>
    <dgm:pt modelId="{CBEB7601-9019-436C-AFAD-98FDA93F24E1}" type="sibTrans" cxnId="{0E97E3C4-0A18-4E1F-8303-F28961E76F8F}">
      <dgm:prSet/>
      <dgm:spPr/>
      <dgm:t>
        <a:bodyPr/>
        <a:lstStyle/>
        <a:p>
          <a:endParaRPr lang="ru-RU"/>
        </a:p>
      </dgm:t>
    </dgm:pt>
    <dgm:pt modelId="{9DDB5061-D05C-4D95-A4C2-3E6021E2A422}">
      <dgm:prSet phldrT="[Текст]" custT="1"/>
      <dgm:spPr/>
      <dgm:t>
        <a:bodyPr/>
        <a:lstStyle/>
        <a:p>
          <a:r>
            <a:rPr lang="ru-RU" sz="2200" dirty="0" smtClean="0"/>
            <a:t>Кесарево сечение, если ВН более 1000 коп/мл</a:t>
          </a:r>
          <a:endParaRPr lang="ru-RU" sz="2200" dirty="0"/>
        </a:p>
      </dgm:t>
    </dgm:pt>
    <dgm:pt modelId="{456BD4E3-1322-4092-84E8-CAD337DAC40F}" type="parTrans" cxnId="{C90629DF-3ADD-42C2-AE4E-82A4CAFCF14D}">
      <dgm:prSet/>
      <dgm:spPr/>
      <dgm:t>
        <a:bodyPr/>
        <a:lstStyle/>
        <a:p>
          <a:endParaRPr lang="ru-RU"/>
        </a:p>
      </dgm:t>
    </dgm:pt>
    <dgm:pt modelId="{D863548B-20BF-4C7E-94E5-816818B6145D}" type="sibTrans" cxnId="{C90629DF-3ADD-42C2-AE4E-82A4CAFCF14D}">
      <dgm:prSet/>
      <dgm:spPr/>
      <dgm:t>
        <a:bodyPr/>
        <a:lstStyle/>
        <a:p>
          <a:endParaRPr lang="ru-RU"/>
        </a:p>
      </dgm:t>
    </dgm:pt>
    <dgm:pt modelId="{35722EBE-237E-4BC9-89FE-353231D58108}">
      <dgm:prSet phldrT="[Текст]" custT="1"/>
      <dgm:spPr/>
      <dgm:t>
        <a:bodyPr/>
        <a:lstStyle/>
        <a:p>
          <a:r>
            <a:rPr lang="ru-RU" sz="2200" b="1" dirty="0" smtClean="0"/>
            <a:t>После</a:t>
          </a:r>
        </a:p>
        <a:p>
          <a:r>
            <a:rPr lang="ru-RU" sz="2200" b="1" dirty="0" smtClean="0"/>
            <a:t>родов</a:t>
          </a:r>
          <a:endParaRPr lang="ru-RU" sz="2200" b="1" dirty="0"/>
        </a:p>
      </dgm:t>
    </dgm:pt>
    <dgm:pt modelId="{DA48F053-8E97-4BF9-9C15-4CD5FBD39AC0}" type="parTrans" cxnId="{E71E1821-61F1-4409-A32F-960814CBCAAF}">
      <dgm:prSet/>
      <dgm:spPr/>
      <dgm:t>
        <a:bodyPr/>
        <a:lstStyle/>
        <a:p>
          <a:endParaRPr lang="ru-RU"/>
        </a:p>
      </dgm:t>
    </dgm:pt>
    <dgm:pt modelId="{613DF30E-46E3-4FAA-80F7-A523676E1835}" type="sibTrans" cxnId="{E71E1821-61F1-4409-A32F-960814CBCAAF}">
      <dgm:prSet/>
      <dgm:spPr/>
      <dgm:t>
        <a:bodyPr/>
        <a:lstStyle/>
        <a:p>
          <a:endParaRPr lang="ru-RU"/>
        </a:p>
      </dgm:t>
    </dgm:pt>
    <dgm:pt modelId="{EAB6F4AF-18EF-44E1-BFD7-CCE0C0F0EBA8}">
      <dgm:prSet phldrT="[Текст]"/>
      <dgm:spPr/>
      <dgm:t>
        <a:bodyPr/>
        <a:lstStyle/>
        <a:p>
          <a:r>
            <a:rPr lang="ru-RU" sz="2700" dirty="0" smtClean="0"/>
            <a:t>Приём АРВТ ребёнком</a:t>
          </a:r>
          <a:endParaRPr lang="ru-RU" sz="2700" dirty="0"/>
        </a:p>
      </dgm:t>
    </dgm:pt>
    <dgm:pt modelId="{F2867BC1-C1C6-45A4-9C68-7699C5645A4B}" type="parTrans" cxnId="{D434C97C-9DF2-4439-BF23-7A1F14697586}">
      <dgm:prSet/>
      <dgm:spPr/>
      <dgm:t>
        <a:bodyPr/>
        <a:lstStyle/>
        <a:p>
          <a:endParaRPr lang="ru-RU"/>
        </a:p>
      </dgm:t>
    </dgm:pt>
    <dgm:pt modelId="{C8497E34-235B-4AB0-92A8-9F4A0CE404DB}" type="sibTrans" cxnId="{D434C97C-9DF2-4439-BF23-7A1F14697586}">
      <dgm:prSet/>
      <dgm:spPr/>
      <dgm:t>
        <a:bodyPr/>
        <a:lstStyle/>
        <a:p>
          <a:endParaRPr lang="ru-RU"/>
        </a:p>
      </dgm:t>
    </dgm:pt>
    <dgm:pt modelId="{1DB8DE2B-BF90-4F63-AF14-1C100D1A749C}">
      <dgm:prSet phldrT="[Текст]" custT="1"/>
      <dgm:spPr/>
      <dgm:t>
        <a:bodyPr/>
        <a:lstStyle/>
        <a:p>
          <a:r>
            <a:rPr lang="ru-RU" sz="2700" dirty="0" smtClean="0"/>
            <a:t>Исключение грудного вскармливания</a:t>
          </a:r>
          <a:endParaRPr lang="ru-RU" sz="2400" dirty="0"/>
        </a:p>
      </dgm:t>
    </dgm:pt>
    <dgm:pt modelId="{B1021F54-91F0-4F29-9260-38EA609E4F36}" type="parTrans" cxnId="{325D2984-E5B9-48D4-BEDB-898FE04A0BE3}">
      <dgm:prSet/>
      <dgm:spPr/>
      <dgm:t>
        <a:bodyPr/>
        <a:lstStyle/>
        <a:p>
          <a:endParaRPr lang="ru-RU"/>
        </a:p>
      </dgm:t>
    </dgm:pt>
    <dgm:pt modelId="{88D106BA-7B0E-44E8-8CCE-3CE790AD88C6}" type="sibTrans" cxnId="{325D2984-E5B9-48D4-BEDB-898FE04A0BE3}">
      <dgm:prSet/>
      <dgm:spPr/>
      <dgm:t>
        <a:bodyPr/>
        <a:lstStyle/>
        <a:p>
          <a:endParaRPr lang="ru-RU"/>
        </a:p>
      </dgm:t>
    </dgm:pt>
    <dgm:pt modelId="{C9559F43-7A18-42E5-B352-49A0F3E72EC4}">
      <dgm:prSet phldrT="[Текст]" custT="1"/>
      <dgm:spPr/>
      <dgm:t>
        <a:bodyPr/>
        <a:lstStyle/>
        <a:p>
          <a:r>
            <a:rPr lang="ru-RU" sz="2000" dirty="0" smtClean="0"/>
            <a:t>при плановом КС </a:t>
          </a:r>
          <a:r>
            <a:rPr lang="ru-RU" sz="2000" dirty="0" smtClean="0"/>
            <a:t>препарат </a:t>
          </a:r>
          <a:r>
            <a:rPr lang="ru-RU" sz="2000" dirty="0" smtClean="0"/>
            <a:t>начинают </a:t>
          </a:r>
          <a:r>
            <a:rPr lang="ru-RU" sz="2000" dirty="0" smtClean="0"/>
            <a:t>вводить за </a:t>
          </a:r>
          <a:r>
            <a:rPr lang="ru-RU" sz="2000" dirty="0" smtClean="0"/>
            <a:t>3 часа до операции</a:t>
          </a:r>
          <a:endParaRPr lang="ru-RU" sz="2000" dirty="0"/>
        </a:p>
      </dgm:t>
    </dgm:pt>
    <dgm:pt modelId="{34064D64-3C6B-43D5-93B4-3C5DFAD06F15}" type="parTrans" cxnId="{B8000BC7-76A0-4279-BFBC-D062A70DF864}">
      <dgm:prSet/>
      <dgm:spPr/>
      <dgm:t>
        <a:bodyPr/>
        <a:lstStyle/>
        <a:p>
          <a:endParaRPr lang="ru-RU"/>
        </a:p>
      </dgm:t>
    </dgm:pt>
    <dgm:pt modelId="{9F8543FB-91FF-437A-B5FC-3F555D815291}" type="sibTrans" cxnId="{B8000BC7-76A0-4279-BFBC-D062A70DF864}">
      <dgm:prSet/>
      <dgm:spPr/>
      <dgm:t>
        <a:bodyPr/>
        <a:lstStyle/>
        <a:p>
          <a:endParaRPr lang="ru-RU"/>
        </a:p>
      </dgm:t>
    </dgm:pt>
    <dgm:pt modelId="{91791D6A-F2AF-438A-8499-0A5680BE0D1C}" type="pres">
      <dgm:prSet presAssocID="{00025ECE-E8F2-44B5-B356-2AA8117FA8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F0B96C-177B-4631-98F5-5B1ED247F2AD}" type="pres">
      <dgm:prSet presAssocID="{F1EE3CD6-DC17-40B6-B318-74E10965133D}" presName="composite" presStyleCnt="0"/>
      <dgm:spPr/>
    </dgm:pt>
    <dgm:pt modelId="{DA20A306-2832-4EAA-98FD-C5A92838E907}" type="pres">
      <dgm:prSet presAssocID="{F1EE3CD6-DC17-40B6-B318-74E10965133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3FA5C4-EB0E-4170-BB4E-E1A488A6FFC0}" type="pres">
      <dgm:prSet presAssocID="{F1EE3CD6-DC17-40B6-B318-74E10965133D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03C24E-5E9A-493E-8207-8AF42D4A1CFE}" type="pres">
      <dgm:prSet presAssocID="{D3BD3B97-6CD1-4B4E-A769-260C6BBA0443}" presName="sp" presStyleCnt="0"/>
      <dgm:spPr/>
    </dgm:pt>
    <dgm:pt modelId="{857F8E38-D503-4D74-BC80-1C707CFA4990}" type="pres">
      <dgm:prSet presAssocID="{4174E86E-96E4-435E-85E9-6A67BD3082FA}" presName="composite" presStyleCnt="0"/>
      <dgm:spPr/>
    </dgm:pt>
    <dgm:pt modelId="{48467544-6F8F-414D-AEA3-7977596BD442}" type="pres">
      <dgm:prSet presAssocID="{4174E86E-96E4-435E-85E9-6A67BD3082F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FCC4DF-573C-461E-9373-128250CEE939}" type="pres">
      <dgm:prSet presAssocID="{4174E86E-96E4-435E-85E9-6A67BD3082FA}" presName="descendantText" presStyleLbl="alignAcc1" presStyleIdx="1" presStyleCnt="3" custScaleY="167027" custLinFactNeighborY="-13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BEF74A-ECA2-4D61-90E1-89BD0FA49FA9}" type="pres">
      <dgm:prSet presAssocID="{7DEBF256-9A33-4BC0-ACCE-13A93C407201}" presName="sp" presStyleCnt="0"/>
      <dgm:spPr/>
    </dgm:pt>
    <dgm:pt modelId="{5E88201C-638D-4036-B072-A40404080D9E}" type="pres">
      <dgm:prSet presAssocID="{35722EBE-237E-4BC9-89FE-353231D58108}" presName="composite" presStyleCnt="0"/>
      <dgm:spPr/>
    </dgm:pt>
    <dgm:pt modelId="{A22DFB33-B3DB-4C37-9BA0-5C07F83CBE2E}" type="pres">
      <dgm:prSet presAssocID="{35722EBE-237E-4BC9-89FE-353231D5810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A3213E-3DFA-4ADC-95AC-B08B23E035BB}" type="pres">
      <dgm:prSet presAssocID="{35722EBE-237E-4BC9-89FE-353231D58108}" presName="descendantText" presStyleLbl="alignAcc1" presStyleIdx="2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91344A-BAB4-4443-B8BD-3634BF0249E7}" type="presOf" srcId="{00025ECE-E8F2-44B5-B356-2AA8117FA85E}" destId="{91791D6A-F2AF-438A-8499-0A5680BE0D1C}" srcOrd="0" destOrd="0" presId="urn:microsoft.com/office/officeart/2005/8/layout/chevron2"/>
    <dgm:cxn modelId="{4601DAB4-C322-4FF1-BAA9-5FAC46883285}" srcId="{F1EE3CD6-DC17-40B6-B318-74E10965133D}" destId="{746965F7-598F-4E25-92C0-E1D3D728F19F}" srcOrd="0" destOrd="0" parTransId="{D0B6D0A7-CA75-4CFF-A7E0-9700A786A1B8}" sibTransId="{EFB0D45C-5A6A-424E-A1A9-CD80D53993A7}"/>
    <dgm:cxn modelId="{342ACB66-D042-4658-974E-57319BE76122}" type="presOf" srcId="{EAB6F4AF-18EF-44E1-BFD7-CCE0C0F0EBA8}" destId="{39A3213E-3DFA-4ADC-95AC-B08B23E035BB}" srcOrd="0" destOrd="0" presId="urn:microsoft.com/office/officeart/2005/8/layout/chevron2"/>
    <dgm:cxn modelId="{4569B6A0-B18E-467B-BC69-0979601E9781}" srcId="{00025ECE-E8F2-44B5-B356-2AA8117FA85E}" destId="{F1EE3CD6-DC17-40B6-B318-74E10965133D}" srcOrd="0" destOrd="0" parTransId="{FA4A7866-B15D-466B-9F30-7F7E60525C56}" sibTransId="{D3BD3B97-6CD1-4B4E-A769-260C6BBA0443}"/>
    <dgm:cxn modelId="{E6CB1B98-F392-4836-BDA6-2DEBC670093D}" type="presOf" srcId="{16311EFA-C30F-42BE-9947-31056DDD0B0F}" destId="{E8FCC4DF-573C-461E-9373-128250CEE939}" srcOrd="0" destOrd="0" presId="urn:microsoft.com/office/officeart/2005/8/layout/chevron2"/>
    <dgm:cxn modelId="{860A70F1-782B-4EB2-8C8E-3E3504045BEF}" type="presOf" srcId="{C9559F43-7A18-42E5-B352-49A0F3E72EC4}" destId="{E8FCC4DF-573C-461E-9373-128250CEE939}" srcOrd="0" destOrd="1" presId="urn:microsoft.com/office/officeart/2005/8/layout/chevron2"/>
    <dgm:cxn modelId="{C90629DF-3ADD-42C2-AE4E-82A4CAFCF14D}" srcId="{4174E86E-96E4-435E-85E9-6A67BD3082FA}" destId="{9DDB5061-D05C-4D95-A4C2-3E6021E2A422}" srcOrd="1" destOrd="0" parTransId="{456BD4E3-1322-4092-84E8-CAD337DAC40F}" sibTransId="{D863548B-20BF-4C7E-94E5-816818B6145D}"/>
    <dgm:cxn modelId="{0E97E3C4-0A18-4E1F-8303-F28961E76F8F}" srcId="{4174E86E-96E4-435E-85E9-6A67BD3082FA}" destId="{16311EFA-C30F-42BE-9947-31056DDD0B0F}" srcOrd="0" destOrd="0" parTransId="{4791352E-26F3-4F2E-87CB-6707E3DD1550}" sibTransId="{CBEB7601-9019-436C-AFAD-98FDA93F24E1}"/>
    <dgm:cxn modelId="{E71E1821-61F1-4409-A32F-960814CBCAAF}" srcId="{00025ECE-E8F2-44B5-B356-2AA8117FA85E}" destId="{35722EBE-237E-4BC9-89FE-353231D58108}" srcOrd="2" destOrd="0" parTransId="{DA48F053-8E97-4BF9-9C15-4CD5FBD39AC0}" sibTransId="{613DF30E-46E3-4FAA-80F7-A523676E1835}"/>
    <dgm:cxn modelId="{5F17E950-4109-4126-B913-8D796F8C70B6}" type="presOf" srcId="{9DDB5061-D05C-4D95-A4C2-3E6021E2A422}" destId="{E8FCC4DF-573C-461E-9373-128250CEE939}" srcOrd="0" destOrd="2" presId="urn:microsoft.com/office/officeart/2005/8/layout/chevron2"/>
    <dgm:cxn modelId="{325D2984-E5B9-48D4-BEDB-898FE04A0BE3}" srcId="{35722EBE-237E-4BC9-89FE-353231D58108}" destId="{1DB8DE2B-BF90-4F63-AF14-1C100D1A749C}" srcOrd="1" destOrd="0" parTransId="{B1021F54-91F0-4F29-9260-38EA609E4F36}" sibTransId="{88D106BA-7B0E-44E8-8CCE-3CE790AD88C6}"/>
    <dgm:cxn modelId="{A062E1F6-9F65-4924-8C49-B104FB731E38}" type="presOf" srcId="{1DB8DE2B-BF90-4F63-AF14-1C100D1A749C}" destId="{39A3213E-3DFA-4ADC-95AC-B08B23E035BB}" srcOrd="0" destOrd="1" presId="urn:microsoft.com/office/officeart/2005/8/layout/chevron2"/>
    <dgm:cxn modelId="{C722A45B-0917-4D21-9A93-4C7928FE4ED8}" type="presOf" srcId="{4174E86E-96E4-435E-85E9-6A67BD3082FA}" destId="{48467544-6F8F-414D-AEA3-7977596BD442}" srcOrd="0" destOrd="0" presId="urn:microsoft.com/office/officeart/2005/8/layout/chevron2"/>
    <dgm:cxn modelId="{CF26C1A0-39BC-4B2F-A550-4273B229A91F}" type="presOf" srcId="{F1EE3CD6-DC17-40B6-B318-74E10965133D}" destId="{DA20A306-2832-4EAA-98FD-C5A92838E907}" srcOrd="0" destOrd="0" presId="urn:microsoft.com/office/officeart/2005/8/layout/chevron2"/>
    <dgm:cxn modelId="{CC592967-49B4-4387-A7E3-BBF98CC4FE0E}" type="presOf" srcId="{35722EBE-237E-4BC9-89FE-353231D58108}" destId="{A22DFB33-B3DB-4C37-9BA0-5C07F83CBE2E}" srcOrd="0" destOrd="0" presId="urn:microsoft.com/office/officeart/2005/8/layout/chevron2"/>
    <dgm:cxn modelId="{D969747B-29F4-47DC-B963-2389CEF7C300}" srcId="{00025ECE-E8F2-44B5-B356-2AA8117FA85E}" destId="{4174E86E-96E4-435E-85E9-6A67BD3082FA}" srcOrd="1" destOrd="0" parTransId="{02EAEB8D-AD8C-4512-8B77-F531385E387E}" sibTransId="{7DEBF256-9A33-4BC0-ACCE-13A93C407201}"/>
    <dgm:cxn modelId="{0B72F722-6577-47AD-8E75-D27239FAE4DE}" type="presOf" srcId="{746965F7-598F-4E25-92C0-E1D3D728F19F}" destId="{CC3FA5C4-EB0E-4170-BB4E-E1A488A6FFC0}" srcOrd="0" destOrd="0" presId="urn:microsoft.com/office/officeart/2005/8/layout/chevron2"/>
    <dgm:cxn modelId="{B8000BC7-76A0-4279-BFBC-D062A70DF864}" srcId="{16311EFA-C30F-42BE-9947-31056DDD0B0F}" destId="{C9559F43-7A18-42E5-B352-49A0F3E72EC4}" srcOrd="0" destOrd="0" parTransId="{34064D64-3C6B-43D5-93B4-3C5DFAD06F15}" sibTransId="{9F8543FB-91FF-437A-B5FC-3F555D815291}"/>
    <dgm:cxn modelId="{D434C97C-9DF2-4439-BF23-7A1F14697586}" srcId="{35722EBE-237E-4BC9-89FE-353231D58108}" destId="{EAB6F4AF-18EF-44E1-BFD7-CCE0C0F0EBA8}" srcOrd="0" destOrd="0" parTransId="{F2867BC1-C1C6-45A4-9C68-7699C5645A4B}" sibTransId="{C8497E34-235B-4AB0-92A8-9F4A0CE404DB}"/>
    <dgm:cxn modelId="{B7B0E97E-AA75-4D34-804A-3C2B4DCB68D1}" type="presParOf" srcId="{91791D6A-F2AF-438A-8499-0A5680BE0D1C}" destId="{CDF0B96C-177B-4631-98F5-5B1ED247F2AD}" srcOrd="0" destOrd="0" presId="urn:microsoft.com/office/officeart/2005/8/layout/chevron2"/>
    <dgm:cxn modelId="{664C1841-D5EB-4D7F-87C7-B091849EF536}" type="presParOf" srcId="{CDF0B96C-177B-4631-98F5-5B1ED247F2AD}" destId="{DA20A306-2832-4EAA-98FD-C5A92838E907}" srcOrd="0" destOrd="0" presId="urn:microsoft.com/office/officeart/2005/8/layout/chevron2"/>
    <dgm:cxn modelId="{7744D831-605F-40EB-83AA-B3F519CCB196}" type="presParOf" srcId="{CDF0B96C-177B-4631-98F5-5B1ED247F2AD}" destId="{CC3FA5C4-EB0E-4170-BB4E-E1A488A6FFC0}" srcOrd="1" destOrd="0" presId="urn:microsoft.com/office/officeart/2005/8/layout/chevron2"/>
    <dgm:cxn modelId="{986B1257-AB78-4DA2-907B-5C803ECFD4D2}" type="presParOf" srcId="{91791D6A-F2AF-438A-8499-0A5680BE0D1C}" destId="{9303C24E-5E9A-493E-8207-8AF42D4A1CFE}" srcOrd="1" destOrd="0" presId="urn:microsoft.com/office/officeart/2005/8/layout/chevron2"/>
    <dgm:cxn modelId="{0336F009-CD42-427C-A40D-882742C9C076}" type="presParOf" srcId="{91791D6A-F2AF-438A-8499-0A5680BE0D1C}" destId="{857F8E38-D503-4D74-BC80-1C707CFA4990}" srcOrd="2" destOrd="0" presId="urn:microsoft.com/office/officeart/2005/8/layout/chevron2"/>
    <dgm:cxn modelId="{62FC32C0-356A-4DE9-B437-887285BB932F}" type="presParOf" srcId="{857F8E38-D503-4D74-BC80-1C707CFA4990}" destId="{48467544-6F8F-414D-AEA3-7977596BD442}" srcOrd="0" destOrd="0" presId="urn:microsoft.com/office/officeart/2005/8/layout/chevron2"/>
    <dgm:cxn modelId="{4534C936-547F-4DEB-8B60-F347A8F7A468}" type="presParOf" srcId="{857F8E38-D503-4D74-BC80-1C707CFA4990}" destId="{E8FCC4DF-573C-461E-9373-128250CEE939}" srcOrd="1" destOrd="0" presId="urn:microsoft.com/office/officeart/2005/8/layout/chevron2"/>
    <dgm:cxn modelId="{0F812608-9139-424D-A8E8-B04ED7E9C4CF}" type="presParOf" srcId="{91791D6A-F2AF-438A-8499-0A5680BE0D1C}" destId="{85BEF74A-ECA2-4D61-90E1-89BD0FA49FA9}" srcOrd="3" destOrd="0" presId="urn:microsoft.com/office/officeart/2005/8/layout/chevron2"/>
    <dgm:cxn modelId="{6B4B9AD6-F9DD-4681-8D2D-D45464D829E7}" type="presParOf" srcId="{91791D6A-F2AF-438A-8499-0A5680BE0D1C}" destId="{5E88201C-638D-4036-B072-A40404080D9E}" srcOrd="4" destOrd="0" presId="urn:microsoft.com/office/officeart/2005/8/layout/chevron2"/>
    <dgm:cxn modelId="{39A11BAF-3E54-41DA-A2C5-459E5C384793}" type="presParOf" srcId="{5E88201C-638D-4036-B072-A40404080D9E}" destId="{A22DFB33-B3DB-4C37-9BA0-5C07F83CBE2E}" srcOrd="0" destOrd="0" presId="urn:microsoft.com/office/officeart/2005/8/layout/chevron2"/>
    <dgm:cxn modelId="{682C15D4-FEE2-4E8C-85E4-488DBE3CE08A}" type="presParOf" srcId="{5E88201C-638D-4036-B072-A40404080D9E}" destId="{39A3213E-3DFA-4ADC-95AC-B08B23E035B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03B200-2607-45BA-B79E-37F8FE5F2CCE}" type="doc">
      <dgm:prSet loTypeId="urn:microsoft.com/office/officeart/2005/8/layout/vList6" loCatId="process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16B82B1F-41A1-40F5-8CFF-48C462265CFF}">
      <dgm:prSet phldrT="[Текст]" custT="1"/>
      <dgm:spPr/>
      <dgm:t>
        <a:bodyPr/>
        <a:lstStyle/>
        <a:p>
          <a:r>
            <a:rPr lang="ru-RU" sz="3200" dirty="0" smtClean="0"/>
            <a:t>Принимает АРВТ</a:t>
          </a:r>
          <a:endParaRPr lang="ru-RU" sz="3200" dirty="0"/>
        </a:p>
      </dgm:t>
    </dgm:pt>
    <dgm:pt modelId="{337FAAA6-DAE2-4A6F-86F4-763E4FC5330D}" type="parTrans" cxnId="{04D27B97-4494-4987-8AE4-8D8925A9CCFA}">
      <dgm:prSet/>
      <dgm:spPr/>
      <dgm:t>
        <a:bodyPr/>
        <a:lstStyle/>
        <a:p>
          <a:endParaRPr lang="ru-RU"/>
        </a:p>
      </dgm:t>
    </dgm:pt>
    <dgm:pt modelId="{6BF3EC49-7D49-40FB-A200-79AA7FC2C82B}" type="sibTrans" cxnId="{04D27B97-4494-4987-8AE4-8D8925A9CCFA}">
      <dgm:prSet/>
      <dgm:spPr/>
      <dgm:t>
        <a:bodyPr/>
        <a:lstStyle/>
        <a:p>
          <a:endParaRPr lang="ru-RU"/>
        </a:p>
      </dgm:t>
    </dgm:pt>
    <dgm:pt modelId="{777FCA9A-0CCD-4F70-A43E-D562AE9D924B}">
      <dgm:prSet phldrT="[Текст]"/>
      <dgm:spPr/>
      <dgm:t>
        <a:bodyPr/>
        <a:lstStyle/>
        <a:p>
          <a:r>
            <a:rPr lang="ru-RU" dirty="0" smtClean="0"/>
            <a:t>Продолжить приём, исключив нежелательные  препараты</a:t>
          </a:r>
          <a:endParaRPr lang="ru-RU" dirty="0"/>
        </a:p>
      </dgm:t>
    </dgm:pt>
    <dgm:pt modelId="{7FEBDC60-43C2-4D0C-A919-23ECF4721F4E}" type="parTrans" cxnId="{12E8B36C-A04A-495A-BB44-62AB5068D71B}">
      <dgm:prSet/>
      <dgm:spPr/>
      <dgm:t>
        <a:bodyPr/>
        <a:lstStyle/>
        <a:p>
          <a:endParaRPr lang="ru-RU"/>
        </a:p>
      </dgm:t>
    </dgm:pt>
    <dgm:pt modelId="{500768EE-BD25-4F59-8860-93401CC030C5}" type="sibTrans" cxnId="{12E8B36C-A04A-495A-BB44-62AB5068D71B}">
      <dgm:prSet/>
      <dgm:spPr/>
      <dgm:t>
        <a:bodyPr/>
        <a:lstStyle/>
        <a:p>
          <a:endParaRPr lang="ru-RU"/>
        </a:p>
      </dgm:t>
    </dgm:pt>
    <dgm:pt modelId="{9EE72570-6AC7-47D2-87A8-5AE31614BF26}">
      <dgm:prSet phldrT="[Текст]" custT="1"/>
      <dgm:spPr/>
      <dgm:t>
        <a:bodyPr/>
        <a:lstStyle/>
        <a:p>
          <a:r>
            <a:rPr lang="en-US" sz="3200" dirty="0" smtClean="0"/>
            <a:t>CD</a:t>
          </a:r>
          <a:r>
            <a:rPr lang="ru-RU" sz="3200" dirty="0" smtClean="0"/>
            <a:t>4 </a:t>
          </a:r>
          <a:br>
            <a:rPr lang="ru-RU" sz="3200" dirty="0" smtClean="0"/>
          </a:br>
          <a:r>
            <a:rPr lang="ru-RU" sz="3200" dirty="0" smtClean="0"/>
            <a:t>более 350</a:t>
          </a:r>
          <a:endParaRPr lang="ru-RU" sz="3200" dirty="0"/>
        </a:p>
      </dgm:t>
    </dgm:pt>
    <dgm:pt modelId="{A3A2CF9B-67B6-4315-A4F4-BDC1970973BB}" type="parTrans" cxnId="{E5419F60-7DE9-47A2-A5B1-C4CD77958865}">
      <dgm:prSet/>
      <dgm:spPr/>
      <dgm:t>
        <a:bodyPr/>
        <a:lstStyle/>
        <a:p>
          <a:endParaRPr lang="ru-RU"/>
        </a:p>
      </dgm:t>
    </dgm:pt>
    <dgm:pt modelId="{0A6BBE1D-B616-4A44-9420-70EE2453E176}" type="sibTrans" cxnId="{E5419F60-7DE9-47A2-A5B1-C4CD77958865}">
      <dgm:prSet/>
      <dgm:spPr/>
      <dgm:t>
        <a:bodyPr/>
        <a:lstStyle/>
        <a:p>
          <a:endParaRPr lang="ru-RU"/>
        </a:p>
      </dgm:t>
    </dgm:pt>
    <dgm:pt modelId="{D6603DFA-5607-4BC4-9523-1AC86101EEEE}">
      <dgm:prSet phldrT="[Текст]" custT="1"/>
      <dgm:spPr/>
      <dgm:t>
        <a:bodyPr/>
        <a:lstStyle/>
        <a:p>
          <a:r>
            <a:rPr lang="ru-RU" sz="2400" dirty="0" smtClean="0"/>
            <a:t>Начать ППМР:</a:t>
          </a:r>
          <a:endParaRPr lang="ru-RU" sz="2400" dirty="0"/>
        </a:p>
      </dgm:t>
    </dgm:pt>
    <dgm:pt modelId="{5D22E5C5-73D1-4215-A651-C32A8C2463A6}" type="parTrans" cxnId="{4396C241-4254-4BDF-939C-96301BDB6F64}">
      <dgm:prSet/>
      <dgm:spPr/>
      <dgm:t>
        <a:bodyPr/>
        <a:lstStyle/>
        <a:p>
          <a:endParaRPr lang="ru-RU"/>
        </a:p>
      </dgm:t>
    </dgm:pt>
    <dgm:pt modelId="{46FE1D72-E0D3-4F21-A804-AF31A5B5025A}" type="sibTrans" cxnId="{4396C241-4254-4BDF-939C-96301BDB6F64}">
      <dgm:prSet/>
      <dgm:spPr/>
      <dgm:t>
        <a:bodyPr/>
        <a:lstStyle/>
        <a:p>
          <a:endParaRPr lang="ru-RU"/>
        </a:p>
      </dgm:t>
    </dgm:pt>
    <dgm:pt modelId="{496AA050-932F-44CE-ABF2-20B9815085CA}">
      <dgm:prSet phldrT="[Текст]" custT="1"/>
      <dgm:spPr/>
      <dgm:t>
        <a:bodyPr/>
        <a:lstStyle/>
        <a:p>
          <a:r>
            <a:rPr lang="ru-RU" sz="2400" dirty="0" smtClean="0"/>
            <a:t>при ВН более 100000 немедленно</a:t>
          </a:r>
          <a:endParaRPr lang="ru-RU" sz="2400" dirty="0"/>
        </a:p>
      </dgm:t>
    </dgm:pt>
    <dgm:pt modelId="{C6696D6C-B0F8-4001-9A1C-AAD2FBB3FFAB}" type="parTrans" cxnId="{68C82F7B-A11B-4A3F-BB29-F03B5E9FB860}">
      <dgm:prSet/>
      <dgm:spPr/>
      <dgm:t>
        <a:bodyPr/>
        <a:lstStyle/>
        <a:p>
          <a:endParaRPr lang="ru-RU"/>
        </a:p>
      </dgm:t>
    </dgm:pt>
    <dgm:pt modelId="{20BACD5D-88DD-46B1-B78E-88360AB79513}" type="sibTrans" cxnId="{68C82F7B-A11B-4A3F-BB29-F03B5E9FB860}">
      <dgm:prSet/>
      <dgm:spPr/>
      <dgm:t>
        <a:bodyPr/>
        <a:lstStyle/>
        <a:p>
          <a:endParaRPr lang="ru-RU"/>
        </a:p>
      </dgm:t>
    </dgm:pt>
    <dgm:pt modelId="{A23DF54F-04BD-47C0-BB6A-356BA7023D6E}">
      <dgm:prSet custT="1"/>
      <dgm:spPr/>
      <dgm:t>
        <a:bodyPr/>
        <a:lstStyle/>
        <a:p>
          <a:r>
            <a:rPr lang="en-US" sz="3200" dirty="0" smtClean="0"/>
            <a:t>CD</a:t>
          </a:r>
          <a:r>
            <a:rPr lang="ru-RU" sz="3200" dirty="0" smtClean="0"/>
            <a:t>4 </a:t>
          </a:r>
          <a:br>
            <a:rPr lang="ru-RU" sz="3200" dirty="0" smtClean="0"/>
          </a:br>
          <a:r>
            <a:rPr lang="ru-RU" sz="3200" dirty="0" smtClean="0"/>
            <a:t>менее 350</a:t>
          </a:r>
          <a:endParaRPr lang="ru-RU" sz="3200" dirty="0"/>
        </a:p>
      </dgm:t>
    </dgm:pt>
    <dgm:pt modelId="{2BE82054-1227-483D-BA13-16C13DAF8EB6}" type="parTrans" cxnId="{B935795F-7A30-483A-8B63-BBC8965BB168}">
      <dgm:prSet/>
      <dgm:spPr/>
      <dgm:t>
        <a:bodyPr/>
        <a:lstStyle/>
        <a:p>
          <a:endParaRPr lang="ru-RU"/>
        </a:p>
      </dgm:t>
    </dgm:pt>
    <dgm:pt modelId="{33E6F478-1E63-4E46-B31E-47B1AEE2513B}" type="sibTrans" cxnId="{B935795F-7A30-483A-8B63-BBC8965BB168}">
      <dgm:prSet/>
      <dgm:spPr/>
      <dgm:t>
        <a:bodyPr/>
        <a:lstStyle/>
        <a:p>
          <a:endParaRPr lang="ru-RU"/>
        </a:p>
      </dgm:t>
    </dgm:pt>
    <dgm:pt modelId="{223525E2-6D4B-4AF5-9692-DBCB63051AC1}">
      <dgm:prSet/>
      <dgm:spPr/>
      <dgm:t>
        <a:bodyPr/>
        <a:lstStyle/>
        <a:p>
          <a:r>
            <a:rPr lang="ru-RU" dirty="0" smtClean="0"/>
            <a:t>Немедленно начать АРВТ</a:t>
          </a:r>
          <a:endParaRPr lang="ru-RU" dirty="0"/>
        </a:p>
      </dgm:t>
    </dgm:pt>
    <dgm:pt modelId="{B7EDCCE3-74BC-49D5-BEB7-97411C2D06DB}" type="parTrans" cxnId="{D1814321-BEC9-45D8-BE68-D1EDC8E2C79D}">
      <dgm:prSet/>
      <dgm:spPr/>
      <dgm:t>
        <a:bodyPr/>
        <a:lstStyle/>
        <a:p>
          <a:endParaRPr lang="ru-RU"/>
        </a:p>
      </dgm:t>
    </dgm:pt>
    <dgm:pt modelId="{98A57AFF-5448-401D-9993-EF42441FA3C8}" type="sibTrans" cxnId="{D1814321-BEC9-45D8-BE68-D1EDC8E2C79D}">
      <dgm:prSet/>
      <dgm:spPr/>
      <dgm:t>
        <a:bodyPr/>
        <a:lstStyle/>
        <a:p>
          <a:endParaRPr lang="ru-RU"/>
        </a:p>
      </dgm:t>
    </dgm:pt>
    <dgm:pt modelId="{69A79606-972B-4BA4-9ECC-65BD99FEE4CD}">
      <dgm:prSet phldrT="[Текст]" custT="1"/>
      <dgm:spPr/>
      <dgm:t>
        <a:bodyPr/>
        <a:lstStyle/>
        <a:p>
          <a:r>
            <a:rPr lang="ru-RU" sz="2400" dirty="0" smtClean="0"/>
            <a:t>при ВН менее 100000 с 14 недель</a:t>
          </a:r>
          <a:endParaRPr lang="ru-RU" sz="2400" dirty="0"/>
        </a:p>
      </dgm:t>
    </dgm:pt>
    <dgm:pt modelId="{ABD1E396-7D55-4823-A78D-6CB7FAF2E337}" type="parTrans" cxnId="{3E741BE4-A3CD-46C4-A266-E95A19C7DAE3}">
      <dgm:prSet/>
      <dgm:spPr/>
      <dgm:t>
        <a:bodyPr/>
        <a:lstStyle/>
        <a:p>
          <a:endParaRPr lang="ru-RU"/>
        </a:p>
      </dgm:t>
    </dgm:pt>
    <dgm:pt modelId="{8B0A499A-20C9-492A-802D-AFDF940FE5B9}" type="sibTrans" cxnId="{3E741BE4-A3CD-46C4-A266-E95A19C7DAE3}">
      <dgm:prSet/>
      <dgm:spPr/>
      <dgm:t>
        <a:bodyPr/>
        <a:lstStyle/>
        <a:p>
          <a:endParaRPr lang="ru-RU"/>
        </a:p>
      </dgm:t>
    </dgm:pt>
    <dgm:pt modelId="{F941582C-0B17-4D10-9C1C-1FF8BF07CEF3}">
      <dgm:prSet/>
      <dgm:spPr/>
      <dgm:t>
        <a:bodyPr/>
        <a:lstStyle/>
        <a:p>
          <a:endParaRPr lang="ru-RU" dirty="0"/>
        </a:p>
      </dgm:t>
    </dgm:pt>
    <dgm:pt modelId="{77A2B3E6-53E8-4BDF-87FF-CC5269D4644A}" type="parTrans" cxnId="{7952B96D-A788-41BC-B208-AA02B077B374}">
      <dgm:prSet/>
      <dgm:spPr/>
      <dgm:t>
        <a:bodyPr/>
        <a:lstStyle/>
        <a:p>
          <a:endParaRPr lang="ru-RU"/>
        </a:p>
      </dgm:t>
    </dgm:pt>
    <dgm:pt modelId="{681AB699-69DF-456D-8EA3-09729D613309}" type="sibTrans" cxnId="{7952B96D-A788-41BC-B208-AA02B077B374}">
      <dgm:prSet/>
      <dgm:spPr/>
      <dgm:t>
        <a:bodyPr/>
        <a:lstStyle/>
        <a:p>
          <a:endParaRPr lang="ru-RU"/>
        </a:p>
      </dgm:t>
    </dgm:pt>
    <dgm:pt modelId="{A8CCE38F-54FD-464A-9B09-8ACE0B4F4712}" type="pres">
      <dgm:prSet presAssocID="{CB03B200-2607-45BA-B79E-37F8FE5F2CC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87C3310-ACA7-43AE-B9B8-259376E4BE0A}" type="pres">
      <dgm:prSet presAssocID="{16B82B1F-41A1-40F5-8CFF-48C462265CFF}" presName="linNode" presStyleCnt="0"/>
      <dgm:spPr/>
      <dgm:t>
        <a:bodyPr/>
        <a:lstStyle/>
        <a:p>
          <a:endParaRPr lang="ru-RU"/>
        </a:p>
      </dgm:t>
    </dgm:pt>
    <dgm:pt modelId="{ABBDC872-2076-4C1D-A4E2-DA5E942CE740}" type="pres">
      <dgm:prSet presAssocID="{16B82B1F-41A1-40F5-8CFF-48C462265CFF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67CA5-73A8-4666-A87E-76C5DA8A2EE1}" type="pres">
      <dgm:prSet presAssocID="{16B82B1F-41A1-40F5-8CFF-48C462265CFF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52345C-31F1-4CB2-B827-613CBF5BC275}" type="pres">
      <dgm:prSet presAssocID="{6BF3EC49-7D49-40FB-A200-79AA7FC2C82B}" presName="spacing" presStyleCnt="0"/>
      <dgm:spPr/>
      <dgm:t>
        <a:bodyPr/>
        <a:lstStyle/>
        <a:p>
          <a:endParaRPr lang="ru-RU"/>
        </a:p>
      </dgm:t>
    </dgm:pt>
    <dgm:pt modelId="{CAA4317E-A47C-48BC-8A4F-E51463159717}" type="pres">
      <dgm:prSet presAssocID="{A23DF54F-04BD-47C0-BB6A-356BA7023D6E}" presName="linNode" presStyleCnt="0"/>
      <dgm:spPr/>
      <dgm:t>
        <a:bodyPr/>
        <a:lstStyle/>
        <a:p>
          <a:endParaRPr lang="ru-RU"/>
        </a:p>
      </dgm:t>
    </dgm:pt>
    <dgm:pt modelId="{345BAF23-6792-445D-9F0D-FFF5FE494E34}" type="pres">
      <dgm:prSet presAssocID="{A23DF54F-04BD-47C0-BB6A-356BA7023D6E}" presName="parentShp" presStyleLbl="node1" presStyleIdx="1" presStyleCnt="3" custScaleX="75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89C5B6-AD5B-46EC-849C-AF0CD53C50A4}" type="pres">
      <dgm:prSet presAssocID="{A23DF54F-04BD-47C0-BB6A-356BA7023D6E}" presName="childShp" presStyleLbl="bgAccFollowNode1" presStyleIdx="1" presStyleCnt="3" custScaleX="116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5CD71-7710-46FA-B711-15AE1346F498}" type="pres">
      <dgm:prSet presAssocID="{33E6F478-1E63-4E46-B31E-47B1AEE2513B}" presName="spacing" presStyleCnt="0"/>
      <dgm:spPr/>
      <dgm:t>
        <a:bodyPr/>
        <a:lstStyle/>
        <a:p>
          <a:endParaRPr lang="ru-RU"/>
        </a:p>
      </dgm:t>
    </dgm:pt>
    <dgm:pt modelId="{04A88092-5B62-4CBA-AA61-CE23C2929515}" type="pres">
      <dgm:prSet presAssocID="{9EE72570-6AC7-47D2-87A8-5AE31614BF26}" presName="linNode" presStyleCnt="0"/>
      <dgm:spPr/>
      <dgm:t>
        <a:bodyPr/>
        <a:lstStyle/>
        <a:p>
          <a:endParaRPr lang="ru-RU"/>
        </a:p>
      </dgm:t>
    </dgm:pt>
    <dgm:pt modelId="{B6EEACB4-F693-47CF-8F8D-36E058D777B3}" type="pres">
      <dgm:prSet presAssocID="{9EE72570-6AC7-47D2-87A8-5AE31614BF26}" presName="parentShp" presStyleLbl="node1" presStyleIdx="2" presStyleCnt="3" custScaleX="66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476CCB-9501-490E-B6F9-192C7D00408D}" type="pres">
      <dgm:prSet presAssocID="{9EE72570-6AC7-47D2-87A8-5AE31614BF26}" presName="childShp" presStyleLbl="bgAccFollowNode1" presStyleIdx="2" presStyleCnt="3" custScaleX="122307" custScaleY="133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52B96D-A788-41BC-B208-AA02B077B374}" srcId="{A23DF54F-04BD-47C0-BB6A-356BA7023D6E}" destId="{F941582C-0B17-4D10-9C1C-1FF8BF07CEF3}" srcOrd="0" destOrd="0" parTransId="{77A2B3E6-53E8-4BDF-87FF-CC5269D4644A}" sibTransId="{681AB699-69DF-456D-8EA3-09729D613309}"/>
    <dgm:cxn modelId="{58321E09-2CAA-43DE-9EDC-84875876D163}" type="presOf" srcId="{A23DF54F-04BD-47C0-BB6A-356BA7023D6E}" destId="{345BAF23-6792-445D-9F0D-FFF5FE494E34}" srcOrd="0" destOrd="0" presId="urn:microsoft.com/office/officeart/2005/8/layout/vList6"/>
    <dgm:cxn modelId="{B935795F-7A30-483A-8B63-BBC8965BB168}" srcId="{CB03B200-2607-45BA-B79E-37F8FE5F2CCE}" destId="{A23DF54F-04BD-47C0-BB6A-356BA7023D6E}" srcOrd="1" destOrd="0" parTransId="{2BE82054-1227-483D-BA13-16C13DAF8EB6}" sibTransId="{33E6F478-1E63-4E46-B31E-47B1AEE2513B}"/>
    <dgm:cxn modelId="{A4A6DC12-872A-457B-B891-1ABC401A27C8}" type="presOf" srcId="{F941582C-0B17-4D10-9C1C-1FF8BF07CEF3}" destId="{C489C5B6-AD5B-46EC-849C-AF0CD53C50A4}" srcOrd="0" destOrd="0" presId="urn:microsoft.com/office/officeart/2005/8/layout/vList6"/>
    <dgm:cxn modelId="{E5419F60-7DE9-47A2-A5B1-C4CD77958865}" srcId="{CB03B200-2607-45BA-B79E-37F8FE5F2CCE}" destId="{9EE72570-6AC7-47D2-87A8-5AE31614BF26}" srcOrd="2" destOrd="0" parTransId="{A3A2CF9B-67B6-4315-A4F4-BDC1970973BB}" sibTransId="{0A6BBE1D-B616-4A44-9420-70EE2453E176}"/>
    <dgm:cxn modelId="{3EDD8B75-28C8-4573-B59B-025C334212F8}" type="presOf" srcId="{69A79606-972B-4BA4-9ECC-65BD99FEE4CD}" destId="{84476CCB-9501-490E-B6F9-192C7D00408D}" srcOrd="0" destOrd="1" presId="urn:microsoft.com/office/officeart/2005/8/layout/vList6"/>
    <dgm:cxn modelId="{3E741BE4-A3CD-46C4-A266-E95A19C7DAE3}" srcId="{D6603DFA-5607-4BC4-9523-1AC86101EEEE}" destId="{69A79606-972B-4BA4-9ECC-65BD99FEE4CD}" srcOrd="0" destOrd="0" parTransId="{ABD1E396-7D55-4823-A78D-6CB7FAF2E337}" sibTransId="{8B0A499A-20C9-492A-802D-AFDF940FE5B9}"/>
    <dgm:cxn modelId="{D9028779-D639-4CFD-9DAA-C7C3B78CA50E}" type="presOf" srcId="{CB03B200-2607-45BA-B79E-37F8FE5F2CCE}" destId="{A8CCE38F-54FD-464A-9B09-8ACE0B4F4712}" srcOrd="0" destOrd="0" presId="urn:microsoft.com/office/officeart/2005/8/layout/vList6"/>
    <dgm:cxn modelId="{12E8B36C-A04A-495A-BB44-62AB5068D71B}" srcId="{16B82B1F-41A1-40F5-8CFF-48C462265CFF}" destId="{777FCA9A-0CCD-4F70-A43E-D562AE9D924B}" srcOrd="0" destOrd="0" parTransId="{7FEBDC60-43C2-4D0C-A919-23ECF4721F4E}" sibTransId="{500768EE-BD25-4F59-8860-93401CC030C5}"/>
    <dgm:cxn modelId="{04D27B97-4494-4987-8AE4-8D8925A9CCFA}" srcId="{CB03B200-2607-45BA-B79E-37F8FE5F2CCE}" destId="{16B82B1F-41A1-40F5-8CFF-48C462265CFF}" srcOrd="0" destOrd="0" parTransId="{337FAAA6-DAE2-4A6F-86F4-763E4FC5330D}" sibTransId="{6BF3EC49-7D49-40FB-A200-79AA7FC2C82B}"/>
    <dgm:cxn modelId="{F932217B-A761-4985-81A5-2DB820E78B75}" type="presOf" srcId="{9EE72570-6AC7-47D2-87A8-5AE31614BF26}" destId="{B6EEACB4-F693-47CF-8F8D-36E058D777B3}" srcOrd="0" destOrd="0" presId="urn:microsoft.com/office/officeart/2005/8/layout/vList6"/>
    <dgm:cxn modelId="{ADA06270-D6E0-468A-BB89-78CA6419DFA1}" type="presOf" srcId="{223525E2-6D4B-4AF5-9692-DBCB63051AC1}" destId="{C489C5B6-AD5B-46EC-849C-AF0CD53C50A4}" srcOrd="0" destOrd="1" presId="urn:microsoft.com/office/officeart/2005/8/layout/vList6"/>
    <dgm:cxn modelId="{E02EB0E6-C4AC-4203-97FA-B5DF0758BC22}" type="presOf" srcId="{16B82B1F-41A1-40F5-8CFF-48C462265CFF}" destId="{ABBDC872-2076-4C1D-A4E2-DA5E942CE740}" srcOrd="0" destOrd="0" presId="urn:microsoft.com/office/officeart/2005/8/layout/vList6"/>
    <dgm:cxn modelId="{D1814321-BEC9-45D8-BE68-D1EDC8E2C79D}" srcId="{A23DF54F-04BD-47C0-BB6A-356BA7023D6E}" destId="{223525E2-6D4B-4AF5-9692-DBCB63051AC1}" srcOrd="1" destOrd="0" parTransId="{B7EDCCE3-74BC-49D5-BEB7-97411C2D06DB}" sibTransId="{98A57AFF-5448-401D-9993-EF42441FA3C8}"/>
    <dgm:cxn modelId="{D5B71D24-3DF9-4D95-89FB-FAC270A06892}" type="presOf" srcId="{496AA050-932F-44CE-ABF2-20B9815085CA}" destId="{84476CCB-9501-490E-B6F9-192C7D00408D}" srcOrd="0" destOrd="2" presId="urn:microsoft.com/office/officeart/2005/8/layout/vList6"/>
    <dgm:cxn modelId="{68C82F7B-A11B-4A3F-BB29-F03B5E9FB860}" srcId="{D6603DFA-5607-4BC4-9523-1AC86101EEEE}" destId="{496AA050-932F-44CE-ABF2-20B9815085CA}" srcOrd="1" destOrd="0" parTransId="{C6696D6C-B0F8-4001-9A1C-AAD2FBB3FFAB}" sibTransId="{20BACD5D-88DD-46B1-B78E-88360AB79513}"/>
    <dgm:cxn modelId="{1B5094E9-ED46-4BDC-99F8-771E3827E885}" type="presOf" srcId="{777FCA9A-0CCD-4F70-A43E-D562AE9D924B}" destId="{CB567CA5-73A8-4666-A87E-76C5DA8A2EE1}" srcOrd="0" destOrd="0" presId="urn:microsoft.com/office/officeart/2005/8/layout/vList6"/>
    <dgm:cxn modelId="{1A930463-5CD9-4AA7-83E6-86014178AD3F}" type="presOf" srcId="{D6603DFA-5607-4BC4-9523-1AC86101EEEE}" destId="{84476CCB-9501-490E-B6F9-192C7D00408D}" srcOrd="0" destOrd="0" presId="urn:microsoft.com/office/officeart/2005/8/layout/vList6"/>
    <dgm:cxn modelId="{4396C241-4254-4BDF-939C-96301BDB6F64}" srcId="{9EE72570-6AC7-47D2-87A8-5AE31614BF26}" destId="{D6603DFA-5607-4BC4-9523-1AC86101EEEE}" srcOrd="0" destOrd="0" parTransId="{5D22E5C5-73D1-4215-A651-C32A8C2463A6}" sibTransId="{46FE1D72-E0D3-4F21-A804-AF31A5B5025A}"/>
    <dgm:cxn modelId="{CB1E38F2-3D5B-48B4-BFAA-121054E51418}" type="presParOf" srcId="{A8CCE38F-54FD-464A-9B09-8ACE0B4F4712}" destId="{887C3310-ACA7-43AE-B9B8-259376E4BE0A}" srcOrd="0" destOrd="0" presId="urn:microsoft.com/office/officeart/2005/8/layout/vList6"/>
    <dgm:cxn modelId="{D2914133-E034-498F-B920-C6DE64BDDE65}" type="presParOf" srcId="{887C3310-ACA7-43AE-B9B8-259376E4BE0A}" destId="{ABBDC872-2076-4C1D-A4E2-DA5E942CE740}" srcOrd="0" destOrd="0" presId="urn:microsoft.com/office/officeart/2005/8/layout/vList6"/>
    <dgm:cxn modelId="{449CDE2F-A40D-4B40-825A-1E74B49BF2C1}" type="presParOf" srcId="{887C3310-ACA7-43AE-B9B8-259376E4BE0A}" destId="{CB567CA5-73A8-4666-A87E-76C5DA8A2EE1}" srcOrd="1" destOrd="0" presId="urn:microsoft.com/office/officeart/2005/8/layout/vList6"/>
    <dgm:cxn modelId="{422CF61F-9144-4810-8FBA-9720F4E698EE}" type="presParOf" srcId="{A8CCE38F-54FD-464A-9B09-8ACE0B4F4712}" destId="{FF52345C-31F1-4CB2-B827-613CBF5BC275}" srcOrd="1" destOrd="0" presId="urn:microsoft.com/office/officeart/2005/8/layout/vList6"/>
    <dgm:cxn modelId="{5A7426B9-4693-4AE4-82D7-3C0AE814C9D0}" type="presParOf" srcId="{A8CCE38F-54FD-464A-9B09-8ACE0B4F4712}" destId="{CAA4317E-A47C-48BC-8A4F-E51463159717}" srcOrd="2" destOrd="0" presId="urn:microsoft.com/office/officeart/2005/8/layout/vList6"/>
    <dgm:cxn modelId="{05DED82B-DB6D-4237-B061-87F1F0B055DD}" type="presParOf" srcId="{CAA4317E-A47C-48BC-8A4F-E51463159717}" destId="{345BAF23-6792-445D-9F0D-FFF5FE494E34}" srcOrd="0" destOrd="0" presId="urn:microsoft.com/office/officeart/2005/8/layout/vList6"/>
    <dgm:cxn modelId="{3BCC5844-1BD2-472A-8BF9-8F69C2C4F06D}" type="presParOf" srcId="{CAA4317E-A47C-48BC-8A4F-E51463159717}" destId="{C489C5B6-AD5B-46EC-849C-AF0CD53C50A4}" srcOrd="1" destOrd="0" presId="urn:microsoft.com/office/officeart/2005/8/layout/vList6"/>
    <dgm:cxn modelId="{B2705F5D-28AB-460F-97B4-C3198A428EDE}" type="presParOf" srcId="{A8CCE38F-54FD-464A-9B09-8ACE0B4F4712}" destId="{58C5CD71-7710-46FA-B711-15AE1346F498}" srcOrd="3" destOrd="0" presId="urn:microsoft.com/office/officeart/2005/8/layout/vList6"/>
    <dgm:cxn modelId="{0696A8A4-E900-4818-9313-AEB119B72BEA}" type="presParOf" srcId="{A8CCE38F-54FD-464A-9B09-8ACE0B4F4712}" destId="{04A88092-5B62-4CBA-AA61-CE23C2929515}" srcOrd="4" destOrd="0" presId="urn:microsoft.com/office/officeart/2005/8/layout/vList6"/>
    <dgm:cxn modelId="{739B74DD-B6C7-44B0-A1C0-9B4A54EC9B70}" type="presParOf" srcId="{04A88092-5B62-4CBA-AA61-CE23C2929515}" destId="{B6EEACB4-F693-47CF-8F8D-36E058D777B3}" srcOrd="0" destOrd="0" presId="urn:microsoft.com/office/officeart/2005/8/layout/vList6"/>
    <dgm:cxn modelId="{E288841E-71E8-4F3C-BEF3-377702239E90}" type="presParOf" srcId="{04A88092-5B62-4CBA-AA61-CE23C2929515}" destId="{84476CCB-9501-490E-B6F9-192C7D00408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0E1C17-2520-4AE6-99EC-504669B21241}" type="doc">
      <dgm:prSet loTypeId="urn:microsoft.com/office/officeart/2005/8/layout/hProcess4" loCatId="process" qsTypeId="urn:microsoft.com/office/officeart/2005/8/quickstyle/simple1" qsCatId="simple" csTypeId="urn:microsoft.com/office/officeart/2005/8/colors/colorful1#2" csCatId="colorful" phldr="1"/>
      <dgm:spPr/>
    </dgm:pt>
    <dgm:pt modelId="{0E80ED4C-2B48-4793-BD4B-9C5072604B02}">
      <dgm:prSet phldrT="[Текст]"/>
      <dgm:spPr/>
      <dgm:t>
        <a:bodyPr/>
        <a:lstStyle/>
        <a:p>
          <a:r>
            <a:rPr lang="ru-RU" b="1" dirty="0" smtClean="0"/>
            <a:t>ПИН</a:t>
          </a:r>
          <a:endParaRPr lang="ru-RU" b="1" dirty="0"/>
        </a:p>
      </dgm:t>
    </dgm:pt>
    <dgm:pt modelId="{6B564DBC-4DF1-4B86-AD9E-588D756B022B}" type="parTrans" cxnId="{C8B546AA-F66E-486A-B828-35CFF8632611}">
      <dgm:prSet/>
      <dgm:spPr/>
      <dgm:t>
        <a:bodyPr/>
        <a:lstStyle/>
        <a:p>
          <a:endParaRPr lang="ru-RU"/>
        </a:p>
      </dgm:t>
    </dgm:pt>
    <dgm:pt modelId="{89A696CB-C87F-4904-A39E-DC5FFC6D43D0}" type="sibTrans" cxnId="{C8B546AA-F66E-486A-B828-35CFF8632611}">
      <dgm:prSet/>
      <dgm:spPr/>
      <dgm:t>
        <a:bodyPr/>
        <a:lstStyle/>
        <a:p>
          <a:endParaRPr lang="ru-RU"/>
        </a:p>
      </dgm:t>
    </dgm:pt>
    <dgm:pt modelId="{998C0117-11FD-4FD9-8FE1-BC9DEAF25CF9}">
      <dgm:prSet phldrT="[Текст]"/>
      <dgm:spPr/>
      <dgm:t>
        <a:bodyPr/>
        <a:lstStyle/>
        <a:p>
          <a:r>
            <a:rPr lang="ru-RU" b="1" dirty="0" smtClean="0"/>
            <a:t>КСР</a:t>
          </a:r>
          <a:endParaRPr lang="ru-RU" b="1" dirty="0"/>
        </a:p>
      </dgm:t>
    </dgm:pt>
    <dgm:pt modelId="{EF12C1C4-F838-4959-8DAF-62DEA3EB65E7}" type="parTrans" cxnId="{D141362C-773B-4648-8159-EF575B8304B3}">
      <dgm:prSet/>
      <dgm:spPr/>
      <dgm:t>
        <a:bodyPr/>
        <a:lstStyle/>
        <a:p>
          <a:endParaRPr lang="ru-RU"/>
        </a:p>
      </dgm:t>
    </dgm:pt>
    <dgm:pt modelId="{A2DC302E-DFC2-47AC-9011-CCC4E545558C}" type="sibTrans" cxnId="{D141362C-773B-4648-8159-EF575B8304B3}">
      <dgm:prSet/>
      <dgm:spPr/>
      <dgm:t>
        <a:bodyPr/>
        <a:lstStyle/>
        <a:p>
          <a:endParaRPr lang="ru-RU"/>
        </a:p>
      </dgm:t>
    </dgm:pt>
    <dgm:pt modelId="{467AE47C-8D91-430C-ACE0-AD6F014B3C46}">
      <dgm:prSet phldrT="[Текст]"/>
      <dgm:spPr/>
      <dgm:t>
        <a:bodyPr/>
        <a:lstStyle/>
        <a:p>
          <a:r>
            <a:rPr lang="ru-RU" b="1" dirty="0" smtClean="0"/>
            <a:t>Мужчины</a:t>
          </a:r>
          <a:endParaRPr lang="ru-RU" b="1" dirty="0"/>
        </a:p>
      </dgm:t>
    </dgm:pt>
    <dgm:pt modelId="{30BCEFC3-C8E1-49FC-A39C-940740BC9293}" type="parTrans" cxnId="{526D42C1-36B0-4F02-8BB7-1866E6AA6538}">
      <dgm:prSet/>
      <dgm:spPr/>
      <dgm:t>
        <a:bodyPr/>
        <a:lstStyle/>
        <a:p>
          <a:endParaRPr lang="ru-RU"/>
        </a:p>
      </dgm:t>
    </dgm:pt>
    <dgm:pt modelId="{1D38A339-EBE5-4705-B033-E70A51FC67E5}" type="sibTrans" cxnId="{526D42C1-36B0-4F02-8BB7-1866E6AA6538}">
      <dgm:prSet/>
      <dgm:spPr/>
      <dgm:t>
        <a:bodyPr/>
        <a:lstStyle/>
        <a:p>
          <a:endParaRPr lang="ru-RU"/>
        </a:p>
      </dgm:t>
    </dgm:pt>
    <dgm:pt modelId="{18B09327-3C7B-4714-B636-057C7C6B1F4B}">
      <dgm:prSet/>
      <dgm:spPr/>
      <dgm:t>
        <a:bodyPr/>
        <a:lstStyle/>
        <a:p>
          <a:r>
            <a:rPr lang="ru-RU" b="1" dirty="0" smtClean="0"/>
            <a:t>Их жены</a:t>
          </a:r>
          <a:endParaRPr lang="ru-RU" b="1" dirty="0"/>
        </a:p>
      </dgm:t>
    </dgm:pt>
    <dgm:pt modelId="{0D14DCFA-3578-4BC7-9748-A7EC4121025B}" type="parTrans" cxnId="{2274BF26-4CA8-4CCB-AA7C-3FDFB2B48FF5}">
      <dgm:prSet/>
      <dgm:spPr/>
      <dgm:t>
        <a:bodyPr/>
        <a:lstStyle/>
        <a:p>
          <a:endParaRPr lang="ru-RU"/>
        </a:p>
      </dgm:t>
    </dgm:pt>
    <dgm:pt modelId="{ADD16A19-70BE-41EE-A86F-6B9A6DEBC5B3}" type="sibTrans" cxnId="{2274BF26-4CA8-4CCB-AA7C-3FDFB2B48FF5}">
      <dgm:prSet/>
      <dgm:spPr/>
      <dgm:t>
        <a:bodyPr/>
        <a:lstStyle/>
        <a:p>
          <a:endParaRPr lang="ru-RU"/>
        </a:p>
      </dgm:t>
    </dgm:pt>
    <dgm:pt modelId="{29997A03-B171-4C87-83A9-828A2275D921}" type="pres">
      <dgm:prSet presAssocID="{B20E1C17-2520-4AE6-99EC-504669B21241}" presName="Name0" presStyleCnt="0">
        <dgm:presLayoutVars>
          <dgm:dir/>
          <dgm:animLvl val="lvl"/>
          <dgm:resizeHandles val="exact"/>
        </dgm:presLayoutVars>
      </dgm:prSet>
      <dgm:spPr/>
    </dgm:pt>
    <dgm:pt modelId="{98CE3F72-EC3F-414F-A371-0E773BE1153F}" type="pres">
      <dgm:prSet presAssocID="{B20E1C17-2520-4AE6-99EC-504669B21241}" presName="tSp" presStyleCnt="0"/>
      <dgm:spPr/>
    </dgm:pt>
    <dgm:pt modelId="{6DD3BDA8-A774-4DAB-AF5F-AC95121AF754}" type="pres">
      <dgm:prSet presAssocID="{B20E1C17-2520-4AE6-99EC-504669B21241}" presName="bSp" presStyleCnt="0"/>
      <dgm:spPr/>
    </dgm:pt>
    <dgm:pt modelId="{AD6FE4F6-C24E-49BF-B54A-5B8A62547CE1}" type="pres">
      <dgm:prSet presAssocID="{B20E1C17-2520-4AE6-99EC-504669B21241}" presName="process" presStyleCnt="0"/>
      <dgm:spPr/>
    </dgm:pt>
    <dgm:pt modelId="{5850B4EA-A467-4BB5-B55D-19189C42997B}" type="pres">
      <dgm:prSet presAssocID="{0E80ED4C-2B48-4793-BD4B-9C5072604B02}" presName="composite1" presStyleCnt="0"/>
      <dgm:spPr/>
    </dgm:pt>
    <dgm:pt modelId="{184E9C00-7589-4B80-BF6A-36E3BC259FD6}" type="pres">
      <dgm:prSet presAssocID="{0E80ED4C-2B48-4793-BD4B-9C5072604B02}" presName="dummyNode1" presStyleLbl="node1" presStyleIdx="0" presStyleCnt="4"/>
      <dgm:spPr/>
    </dgm:pt>
    <dgm:pt modelId="{69168BA3-1456-4185-BA64-90160014EC1A}" type="pres">
      <dgm:prSet presAssocID="{0E80ED4C-2B48-4793-BD4B-9C5072604B02}" presName="childNode1" presStyleLbl="bgAcc1" presStyleIdx="0" presStyleCnt="4">
        <dgm:presLayoutVars>
          <dgm:bulletEnabled val="1"/>
        </dgm:presLayoutVars>
      </dgm:prSet>
      <dgm:spPr/>
    </dgm:pt>
    <dgm:pt modelId="{BE8F35A1-49EA-449E-9508-EEE19A5DF2C3}" type="pres">
      <dgm:prSet presAssocID="{0E80ED4C-2B48-4793-BD4B-9C5072604B02}" presName="childNode1tx" presStyleLbl="bgAcc1" presStyleIdx="0" presStyleCnt="4">
        <dgm:presLayoutVars>
          <dgm:bulletEnabled val="1"/>
        </dgm:presLayoutVars>
      </dgm:prSet>
      <dgm:spPr/>
    </dgm:pt>
    <dgm:pt modelId="{07F4B620-775D-4F2F-9860-AEE94D6B3747}" type="pres">
      <dgm:prSet presAssocID="{0E80ED4C-2B48-4793-BD4B-9C5072604B02}" presName="parentNode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735C9-683E-45CF-9DBD-0421CF284746}" type="pres">
      <dgm:prSet presAssocID="{0E80ED4C-2B48-4793-BD4B-9C5072604B02}" presName="connSite1" presStyleCnt="0"/>
      <dgm:spPr/>
    </dgm:pt>
    <dgm:pt modelId="{7CBA03B0-3F87-4034-AB6C-7D6CB528F5B5}" type="pres">
      <dgm:prSet presAssocID="{89A696CB-C87F-4904-A39E-DC5FFC6D43D0}" presName="Name9" presStyleLbl="sibTrans2D1" presStyleIdx="0" presStyleCnt="3"/>
      <dgm:spPr/>
      <dgm:t>
        <a:bodyPr/>
        <a:lstStyle/>
        <a:p>
          <a:endParaRPr lang="ru-RU"/>
        </a:p>
      </dgm:t>
    </dgm:pt>
    <dgm:pt modelId="{E25323B8-CA91-4F68-A895-A8535D439C1A}" type="pres">
      <dgm:prSet presAssocID="{998C0117-11FD-4FD9-8FE1-BC9DEAF25CF9}" presName="composite2" presStyleCnt="0"/>
      <dgm:spPr/>
    </dgm:pt>
    <dgm:pt modelId="{E792BEEB-C564-4E04-B05F-8B23938744F5}" type="pres">
      <dgm:prSet presAssocID="{998C0117-11FD-4FD9-8FE1-BC9DEAF25CF9}" presName="dummyNode2" presStyleLbl="node1" presStyleIdx="0" presStyleCnt="4"/>
      <dgm:spPr/>
    </dgm:pt>
    <dgm:pt modelId="{94109B8D-BA0F-4AF9-AF9D-0BE1A0E150FC}" type="pres">
      <dgm:prSet presAssocID="{998C0117-11FD-4FD9-8FE1-BC9DEAF25CF9}" presName="childNode2" presStyleLbl="bgAcc1" presStyleIdx="1" presStyleCnt="4">
        <dgm:presLayoutVars>
          <dgm:bulletEnabled val="1"/>
        </dgm:presLayoutVars>
      </dgm:prSet>
      <dgm:spPr/>
    </dgm:pt>
    <dgm:pt modelId="{872ACA7B-08F8-4073-8832-733D2CDC1B5C}" type="pres">
      <dgm:prSet presAssocID="{998C0117-11FD-4FD9-8FE1-BC9DEAF25CF9}" presName="childNode2tx" presStyleLbl="bgAcc1" presStyleIdx="1" presStyleCnt="4">
        <dgm:presLayoutVars>
          <dgm:bulletEnabled val="1"/>
        </dgm:presLayoutVars>
      </dgm:prSet>
      <dgm:spPr/>
    </dgm:pt>
    <dgm:pt modelId="{41580896-7CB4-4820-9995-6D04BC4FFE9E}" type="pres">
      <dgm:prSet presAssocID="{998C0117-11FD-4FD9-8FE1-BC9DEAF25CF9}" presName="parentNode2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F878A7-9C3F-4714-AECB-2E2AB4ACC8CC}" type="pres">
      <dgm:prSet presAssocID="{998C0117-11FD-4FD9-8FE1-BC9DEAF25CF9}" presName="connSite2" presStyleCnt="0"/>
      <dgm:spPr/>
    </dgm:pt>
    <dgm:pt modelId="{3FAEF800-169F-4029-AEF5-951177CE3B07}" type="pres">
      <dgm:prSet presAssocID="{A2DC302E-DFC2-47AC-9011-CCC4E545558C}" presName="Name18" presStyleLbl="sibTrans2D1" presStyleIdx="1" presStyleCnt="3"/>
      <dgm:spPr/>
      <dgm:t>
        <a:bodyPr/>
        <a:lstStyle/>
        <a:p>
          <a:endParaRPr lang="ru-RU"/>
        </a:p>
      </dgm:t>
    </dgm:pt>
    <dgm:pt modelId="{4AFC4D7B-727A-436D-ABBF-D261850F61E6}" type="pres">
      <dgm:prSet presAssocID="{467AE47C-8D91-430C-ACE0-AD6F014B3C46}" presName="composite1" presStyleCnt="0"/>
      <dgm:spPr/>
    </dgm:pt>
    <dgm:pt modelId="{1A2CF16B-ED7D-480B-9DB1-C86F238455EC}" type="pres">
      <dgm:prSet presAssocID="{467AE47C-8D91-430C-ACE0-AD6F014B3C46}" presName="dummyNode1" presStyleLbl="node1" presStyleIdx="1" presStyleCnt="4"/>
      <dgm:spPr/>
    </dgm:pt>
    <dgm:pt modelId="{6E682653-AB70-4A37-8637-EE2272F92FCA}" type="pres">
      <dgm:prSet presAssocID="{467AE47C-8D91-430C-ACE0-AD6F014B3C46}" presName="childNode1" presStyleLbl="bgAcc1" presStyleIdx="2" presStyleCnt="4">
        <dgm:presLayoutVars>
          <dgm:bulletEnabled val="1"/>
        </dgm:presLayoutVars>
      </dgm:prSet>
      <dgm:spPr/>
    </dgm:pt>
    <dgm:pt modelId="{0B26DA98-61AA-4226-880E-EAAECEE70BC1}" type="pres">
      <dgm:prSet presAssocID="{467AE47C-8D91-430C-ACE0-AD6F014B3C46}" presName="childNode1tx" presStyleLbl="bgAcc1" presStyleIdx="2" presStyleCnt="4">
        <dgm:presLayoutVars>
          <dgm:bulletEnabled val="1"/>
        </dgm:presLayoutVars>
      </dgm:prSet>
      <dgm:spPr/>
    </dgm:pt>
    <dgm:pt modelId="{903236AD-C273-4A39-B787-CC284EA976B2}" type="pres">
      <dgm:prSet presAssocID="{467AE47C-8D91-430C-ACE0-AD6F014B3C46}" presName="parentNode1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A5687-64A7-43EC-BDBE-13B7653642F9}" type="pres">
      <dgm:prSet presAssocID="{467AE47C-8D91-430C-ACE0-AD6F014B3C46}" presName="connSite1" presStyleCnt="0"/>
      <dgm:spPr/>
    </dgm:pt>
    <dgm:pt modelId="{D52C93DE-9D22-4418-BC5D-336A35DAD035}" type="pres">
      <dgm:prSet presAssocID="{1D38A339-EBE5-4705-B033-E70A51FC67E5}" presName="Name9" presStyleLbl="sibTrans2D1" presStyleIdx="2" presStyleCnt="3"/>
      <dgm:spPr/>
      <dgm:t>
        <a:bodyPr/>
        <a:lstStyle/>
        <a:p>
          <a:endParaRPr lang="ru-RU"/>
        </a:p>
      </dgm:t>
    </dgm:pt>
    <dgm:pt modelId="{B4A89161-6D41-411E-AB9A-0C0F2E459A4A}" type="pres">
      <dgm:prSet presAssocID="{18B09327-3C7B-4714-B636-057C7C6B1F4B}" presName="composite2" presStyleCnt="0"/>
      <dgm:spPr/>
    </dgm:pt>
    <dgm:pt modelId="{8D9DFF83-1DA0-46AB-AB56-C70C26F0EBD6}" type="pres">
      <dgm:prSet presAssocID="{18B09327-3C7B-4714-B636-057C7C6B1F4B}" presName="dummyNode2" presStyleLbl="node1" presStyleIdx="2" presStyleCnt="4"/>
      <dgm:spPr/>
    </dgm:pt>
    <dgm:pt modelId="{19EF9BFA-24F8-46F8-8A7C-F938212C910A}" type="pres">
      <dgm:prSet presAssocID="{18B09327-3C7B-4714-B636-057C7C6B1F4B}" presName="childNode2" presStyleLbl="bgAcc1" presStyleIdx="3" presStyleCnt="4">
        <dgm:presLayoutVars>
          <dgm:bulletEnabled val="1"/>
        </dgm:presLayoutVars>
      </dgm:prSet>
      <dgm:spPr/>
    </dgm:pt>
    <dgm:pt modelId="{62ED1985-9B0E-4F46-A261-9287E689BC0E}" type="pres">
      <dgm:prSet presAssocID="{18B09327-3C7B-4714-B636-057C7C6B1F4B}" presName="childNode2tx" presStyleLbl="bgAcc1" presStyleIdx="3" presStyleCnt="4">
        <dgm:presLayoutVars>
          <dgm:bulletEnabled val="1"/>
        </dgm:presLayoutVars>
      </dgm:prSet>
      <dgm:spPr/>
    </dgm:pt>
    <dgm:pt modelId="{DC912DC7-AB16-4297-AA8A-9EE6415025D4}" type="pres">
      <dgm:prSet presAssocID="{18B09327-3C7B-4714-B636-057C7C6B1F4B}" presName="parentNode2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0469B4-1528-4B32-9DC7-788974E092A0}" type="pres">
      <dgm:prSet presAssocID="{18B09327-3C7B-4714-B636-057C7C6B1F4B}" presName="connSite2" presStyleCnt="0"/>
      <dgm:spPr/>
    </dgm:pt>
  </dgm:ptLst>
  <dgm:cxnLst>
    <dgm:cxn modelId="{7A46E4AC-8D1B-4014-9346-9FD781B5B78F}" type="presOf" srcId="{998C0117-11FD-4FD9-8FE1-BC9DEAF25CF9}" destId="{41580896-7CB4-4820-9995-6D04BC4FFE9E}" srcOrd="0" destOrd="0" presId="urn:microsoft.com/office/officeart/2005/8/layout/hProcess4"/>
    <dgm:cxn modelId="{526D42C1-36B0-4F02-8BB7-1866E6AA6538}" srcId="{B20E1C17-2520-4AE6-99EC-504669B21241}" destId="{467AE47C-8D91-430C-ACE0-AD6F014B3C46}" srcOrd="2" destOrd="0" parTransId="{30BCEFC3-C8E1-49FC-A39C-940740BC9293}" sibTransId="{1D38A339-EBE5-4705-B033-E70A51FC67E5}"/>
    <dgm:cxn modelId="{66D95808-D8EE-44C8-BE1D-69D2D020FB24}" type="presOf" srcId="{1D38A339-EBE5-4705-B033-E70A51FC67E5}" destId="{D52C93DE-9D22-4418-BC5D-336A35DAD035}" srcOrd="0" destOrd="0" presId="urn:microsoft.com/office/officeart/2005/8/layout/hProcess4"/>
    <dgm:cxn modelId="{C8B546AA-F66E-486A-B828-35CFF8632611}" srcId="{B20E1C17-2520-4AE6-99EC-504669B21241}" destId="{0E80ED4C-2B48-4793-BD4B-9C5072604B02}" srcOrd="0" destOrd="0" parTransId="{6B564DBC-4DF1-4B86-AD9E-588D756B022B}" sibTransId="{89A696CB-C87F-4904-A39E-DC5FFC6D43D0}"/>
    <dgm:cxn modelId="{BD8CC245-59DB-4B0C-81C0-A264E8C1883E}" type="presOf" srcId="{0E80ED4C-2B48-4793-BD4B-9C5072604B02}" destId="{07F4B620-775D-4F2F-9860-AEE94D6B3747}" srcOrd="0" destOrd="0" presId="urn:microsoft.com/office/officeart/2005/8/layout/hProcess4"/>
    <dgm:cxn modelId="{2274BF26-4CA8-4CCB-AA7C-3FDFB2B48FF5}" srcId="{B20E1C17-2520-4AE6-99EC-504669B21241}" destId="{18B09327-3C7B-4714-B636-057C7C6B1F4B}" srcOrd="3" destOrd="0" parTransId="{0D14DCFA-3578-4BC7-9748-A7EC4121025B}" sibTransId="{ADD16A19-70BE-41EE-A86F-6B9A6DEBC5B3}"/>
    <dgm:cxn modelId="{C705B91C-BD37-4CE8-A0B3-BE8002E66CBE}" type="presOf" srcId="{B20E1C17-2520-4AE6-99EC-504669B21241}" destId="{29997A03-B171-4C87-83A9-828A2275D921}" srcOrd="0" destOrd="0" presId="urn:microsoft.com/office/officeart/2005/8/layout/hProcess4"/>
    <dgm:cxn modelId="{A0097E8D-304D-44A5-BAB2-AB1B6F4904B1}" type="presOf" srcId="{89A696CB-C87F-4904-A39E-DC5FFC6D43D0}" destId="{7CBA03B0-3F87-4034-AB6C-7D6CB528F5B5}" srcOrd="0" destOrd="0" presId="urn:microsoft.com/office/officeart/2005/8/layout/hProcess4"/>
    <dgm:cxn modelId="{D141362C-773B-4648-8159-EF575B8304B3}" srcId="{B20E1C17-2520-4AE6-99EC-504669B21241}" destId="{998C0117-11FD-4FD9-8FE1-BC9DEAF25CF9}" srcOrd="1" destOrd="0" parTransId="{EF12C1C4-F838-4959-8DAF-62DEA3EB65E7}" sibTransId="{A2DC302E-DFC2-47AC-9011-CCC4E545558C}"/>
    <dgm:cxn modelId="{4CC1ACFD-E0F6-46AA-9D26-04C5ACD74099}" type="presOf" srcId="{18B09327-3C7B-4714-B636-057C7C6B1F4B}" destId="{DC912DC7-AB16-4297-AA8A-9EE6415025D4}" srcOrd="0" destOrd="0" presId="urn:microsoft.com/office/officeart/2005/8/layout/hProcess4"/>
    <dgm:cxn modelId="{92CE610B-DFE7-4AAD-964A-C75E6D9DF8EE}" type="presOf" srcId="{467AE47C-8D91-430C-ACE0-AD6F014B3C46}" destId="{903236AD-C273-4A39-B787-CC284EA976B2}" srcOrd="0" destOrd="0" presId="urn:microsoft.com/office/officeart/2005/8/layout/hProcess4"/>
    <dgm:cxn modelId="{B2F1A5B5-1C94-43AF-ABF2-298FF923F985}" type="presOf" srcId="{A2DC302E-DFC2-47AC-9011-CCC4E545558C}" destId="{3FAEF800-169F-4029-AEF5-951177CE3B07}" srcOrd="0" destOrd="0" presId="urn:microsoft.com/office/officeart/2005/8/layout/hProcess4"/>
    <dgm:cxn modelId="{86647DD0-9407-48EC-92EA-3DF89D483920}" type="presParOf" srcId="{29997A03-B171-4C87-83A9-828A2275D921}" destId="{98CE3F72-EC3F-414F-A371-0E773BE1153F}" srcOrd="0" destOrd="0" presId="urn:microsoft.com/office/officeart/2005/8/layout/hProcess4"/>
    <dgm:cxn modelId="{BA89189E-7408-4C5D-BB22-6F5CBC9E2C32}" type="presParOf" srcId="{29997A03-B171-4C87-83A9-828A2275D921}" destId="{6DD3BDA8-A774-4DAB-AF5F-AC95121AF754}" srcOrd="1" destOrd="0" presId="urn:microsoft.com/office/officeart/2005/8/layout/hProcess4"/>
    <dgm:cxn modelId="{808B117F-191A-4868-B6ED-2E0CE96B0EC9}" type="presParOf" srcId="{29997A03-B171-4C87-83A9-828A2275D921}" destId="{AD6FE4F6-C24E-49BF-B54A-5B8A62547CE1}" srcOrd="2" destOrd="0" presId="urn:microsoft.com/office/officeart/2005/8/layout/hProcess4"/>
    <dgm:cxn modelId="{6E51B885-35C5-4B39-B99A-E8F68ADBC01F}" type="presParOf" srcId="{AD6FE4F6-C24E-49BF-B54A-5B8A62547CE1}" destId="{5850B4EA-A467-4BB5-B55D-19189C42997B}" srcOrd="0" destOrd="0" presId="urn:microsoft.com/office/officeart/2005/8/layout/hProcess4"/>
    <dgm:cxn modelId="{D72C875F-4A33-419E-840B-4BC36A5FD8AF}" type="presParOf" srcId="{5850B4EA-A467-4BB5-B55D-19189C42997B}" destId="{184E9C00-7589-4B80-BF6A-36E3BC259FD6}" srcOrd="0" destOrd="0" presId="urn:microsoft.com/office/officeart/2005/8/layout/hProcess4"/>
    <dgm:cxn modelId="{8F20F8CE-77B7-483C-BD06-EB445F8C04A2}" type="presParOf" srcId="{5850B4EA-A467-4BB5-B55D-19189C42997B}" destId="{69168BA3-1456-4185-BA64-90160014EC1A}" srcOrd="1" destOrd="0" presId="urn:microsoft.com/office/officeart/2005/8/layout/hProcess4"/>
    <dgm:cxn modelId="{870E77C0-C8E0-421A-B1F8-266871B4ED50}" type="presParOf" srcId="{5850B4EA-A467-4BB5-B55D-19189C42997B}" destId="{BE8F35A1-49EA-449E-9508-EEE19A5DF2C3}" srcOrd="2" destOrd="0" presId="urn:microsoft.com/office/officeart/2005/8/layout/hProcess4"/>
    <dgm:cxn modelId="{61E8C933-C38B-42ED-B0DE-A95681A65975}" type="presParOf" srcId="{5850B4EA-A467-4BB5-B55D-19189C42997B}" destId="{07F4B620-775D-4F2F-9860-AEE94D6B3747}" srcOrd="3" destOrd="0" presId="urn:microsoft.com/office/officeart/2005/8/layout/hProcess4"/>
    <dgm:cxn modelId="{FA8EAF0E-E46E-4644-9EF8-B7F34196C630}" type="presParOf" srcId="{5850B4EA-A467-4BB5-B55D-19189C42997B}" destId="{156735C9-683E-45CF-9DBD-0421CF284746}" srcOrd="4" destOrd="0" presId="urn:microsoft.com/office/officeart/2005/8/layout/hProcess4"/>
    <dgm:cxn modelId="{4F3A8ACC-7A04-40EE-A737-BC59C0E2C29C}" type="presParOf" srcId="{AD6FE4F6-C24E-49BF-B54A-5B8A62547CE1}" destId="{7CBA03B0-3F87-4034-AB6C-7D6CB528F5B5}" srcOrd="1" destOrd="0" presId="urn:microsoft.com/office/officeart/2005/8/layout/hProcess4"/>
    <dgm:cxn modelId="{72A30D06-3B04-435C-9A0C-53D3FCDB963F}" type="presParOf" srcId="{AD6FE4F6-C24E-49BF-B54A-5B8A62547CE1}" destId="{E25323B8-CA91-4F68-A895-A8535D439C1A}" srcOrd="2" destOrd="0" presId="urn:microsoft.com/office/officeart/2005/8/layout/hProcess4"/>
    <dgm:cxn modelId="{95156BF6-AC21-4D47-A62E-829AB9A732C7}" type="presParOf" srcId="{E25323B8-CA91-4F68-A895-A8535D439C1A}" destId="{E792BEEB-C564-4E04-B05F-8B23938744F5}" srcOrd="0" destOrd="0" presId="urn:microsoft.com/office/officeart/2005/8/layout/hProcess4"/>
    <dgm:cxn modelId="{EA6FD698-94AD-4DB1-9D06-92A8CC6B0EE2}" type="presParOf" srcId="{E25323B8-CA91-4F68-A895-A8535D439C1A}" destId="{94109B8D-BA0F-4AF9-AF9D-0BE1A0E150FC}" srcOrd="1" destOrd="0" presId="urn:microsoft.com/office/officeart/2005/8/layout/hProcess4"/>
    <dgm:cxn modelId="{595272E0-F191-4C23-8D2D-CC48A806DA4F}" type="presParOf" srcId="{E25323B8-CA91-4F68-A895-A8535D439C1A}" destId="{872ACA7B-08F8-4073-8832-733D2CDC1B5C}" srcOrd="2" destOrd="0" presId="urn:microsoft.com/office/officeart/2005/8/layout/hProcess4"/>
    <dgm:cxn modelId="{B3BDF7A8-94D6-46A5-AA63-2CC9B8F37353}" type="presParOf" srcId="{E25323B8-CA91-4F68-A895-A8535D439C1A}" destId="{41580896-7CB4-4820-9995-6D04BC4FFE9E}" srcOrd="3" destOrd="0" presId="urn:microsoft.com/office/officeart/2005/8/layout/hProcess4"/>
    <dgm:cxn modelId="{E2946EB9-DCA0-4C21-ADFD-DF408A5C6868}" type="presParOf" srcId="{E25323B8-CA91-4F68-A895-A8535D439C1A}" destId="{2EF878A7-9C3F-4714-AECB-2E2AB4ACC8CC}" srcOrd="4" destOrd="0" presId="urn:microsoft.com/office/officeart/2005/8/layout/hProcess4"/>
    <dgm:cxn modelId="{4A423A2A-D620-4BF2-AC33-267274A9E821}" type="presParOf" srcId="{AD6FE4F6-C24E-49BF-B54A-5B8A62547CE1}" destId="{3FAEF800-169F-4029-AEF5-951177CE3B07}" srcOrd="3" destOrd="0" presId="urn:microsoft.com/office/officeart/2005/8/layout/hProcess4"/>
    <dgm:cxn modelId="{CA9CA2F1-C524-4965-A443-21F445E8D543}" type="presParOf" srcId="{AD6FE4F6-C24E-49BF-B54A-5B8A62547CE1}" destId="{4AFC4D7B-727A-436D-ABBF-D261850F61E6}" srcOrd="4" destOrd="0" presId="urn:microsoft.com/office/officeart/2005/8/layout/hProcess4"/>
    <dgm:cxn modelId="{662C4500-64D8-45B5-95D3-68C64DF04196}" type="presParOf" srcId="{4AFC4D7B-727A-436D-ABBF-D261850F61E6}" destId="{1A2CF16B-ED7D-480B-9DB1-C86F238455EC}" srcOrd="0" destOrd="0" presId="urn:microsoft.com/office/officeart/2005/8/layout/hProcess4"/>
    <dgm:cxn modelId="{E4F48EB2-433B-4AE7-B157-7D4EBE67D559}" type="presParOf" srcId="{4AFC4D7B-727A-436D-ABBF-D261850F61E6}" destId="{6E682653-AB70-4A37-8637-EE2272F92FCA}" srcOrd="1" destOrd="0" presId="urn:microsoft.com/office/officeart/2005/8/layout/hProcess4"/>
    <dgm:cxn modelId="{95AD9313-A77A-45FD-9260-B736541A8A2E}" type="presParOf" srcId="{4AFC4D7B-727A-436D-ABBF-D261850F61E6}" destId="{0B26DA98-61AA-4226-880E-EAAECEE70BC1}" srcOrd="2" destOrd="0" presId="urn:microsoft.com/office/officeart/2005/8/layout/hProcess4"/>
    <dgm:cxn modelId="{67B2D6EC-33B5-4B29-B96C-2682A7ADCA55}" type="presParOf" srcId="{4AFC4D7B-727A-436D-ABBF-D261850F61E6}" destId="{903236AD-C273-4A39-B787-CC284EA976B2}" srcOrd="3" destOrd="0" presId="urn:microsoft.com/office/officeart/2005/8/layout/hProcess4"/>
    <dgm:cxn modelId="{B9DEFDCC-ABAE-42A4-90F0-E2F038B4663D}" type="presParOf" srcId="{4AFC4D7B-727A-436D-ABBF-D261850F61E6}" destId="{347A5687-64A7-43EC-BDBE-13B7653642F9}" srcOrd="4" destOrd="0" presId="urn:microsoft.com/office/officeart/2005/8/layout/hProcess4"/>
    <dgm:cxn modelId="{3E4DCF1A-2A1E-4ED0-A576-59F2E57A4344}" type="presParOf" srcId="{AD6FE4F6-C24E-49BF-B54A-5B8A62547CE1}" destId="{D52C93DE-9D22-4418-BC5D-336A35DAD035}" srcOrd="5" destOrd="0" presId="urn:microsoft.com/office/officeart/2005/8/layout/hProcess4"/>
    <dgm:cxn modelId="{0C2D10B4-8641-4FEA-9F7C-08786573B0BB}" type="presParOf" srcId="{AD6FE4F6-C24E-49BF-B54A-5B8A62547CE1}" destId="{B4A89161-6D41-411E-AB9A-0C0F2E459A4A}" srcOrd="6" destOrd="0" presId="urn:microsoft.com/office/officeart/2005/8/layout/hProcess4"/>
    <dgm:cxn modelId="{A4182D71-9634-4CF7-99DC-3B6C10204B21}" type="presParOf" srcId="{B4A89161-6D41-411E-AB9A-0C0F2E459A4A}" destId="{8D9DFF83-1DA0-46AB-AB56-C70C26F0EBD6}" srcOrd="0" destOrd="0" presId="urn:microsoft.com/office/officeart/2005/8/layout/hProcess4"/>
    <dgm:cxn modelId="{861EE0F1-6B47-43EE-AA0D-01FC02E0B81B}" type="presParOf" srcId="{B4A89161-6D41-411E-AB9A-0C0F2E459A4A}" destId="{19EF9BFA-24F8-46F8-8A7C-F938212C910A}" srcOrd="1" destOrd="0" presId="urn:microsoft.com/office/officeart/2005/8/layout/hProcess4"/>
    <dgm:cxn modelId="{53DE63BB-E633-4CCA-9959-609C6F573B61}" type="presParOf" srcId="{B4A89161-6D41-411E-AB9A-0C0F2E459A4A}" destId="{62ED1985-9B0E-4F46-A261-9287E689BC0E}" srcOrd="2" destOrd="0" presId="urn:microsoft.com/office/officeart/2005/8/layout/hProcess4"/>
    <dgm:cxn modelId="{536F8FD4-1B67-48D7-89E0-15814C2A7CFA}" type="presParOf" srcId="{B4A89161-6D41-411E-AB9A-0C0F2E459A4A}" destId="{DC912DC7-AB16-4297-AA8A-9EE6415025D4}" srcOrd="3" destOrd="0" presId="urn:microsoft.com/office/officeart/2005/8/layout/hProcess4"/>
    <dgm:cxn modelId="{3DE0C5B3-9CA2-4A0B-A1E6-B5742C688421}" type="presParOf" srcId="{B4A89161-6D41-411E-AB9A-0C0F2E459A4A}" destId="{010469B4-1528-4B32-9DC7-788974E092A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B9AD2C-5341-42CE-95B7-6EE9D6DA6A6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D90830-950D-4731-9EFD-87878147CDFE}">
      <dgm:prSet/>
      <dgm:spPr/>
      <dgm:t>
        <a:bodyPr/>
        <a:lstStyle/>
        <a:p>
          <a:pPr algn="ctr" rtl="0"/>
          <a:r>
            <a:rPr lang="ru-RU" dirty="0" smtClean="0"/>
            <a:t>Выход ВИЧ-инфекции из «групп риска» </a:t>
          </a:r>
          <a:br>
            <a:rPr lang="ru-RU" dirty="0" smtClean="0"/>
          </a:br>
          <a:r>
            <a:rPr lang="ru-RU" dirty="0" smtClean="0"/>
            <a:t>в общую популяцию</a:t>
          </a:r>
          <a:endParaRPr lang="ru-RU" dirty="0"/>
        </a:p>
      </dgm:t>
    </dgm:pt>
    <dgm:pt modelId="{ECA991FE-3097-4865-AB56-2C92B37FB30E}" type="parTrans" cxnId="{DC7D5D27-27B8-4B0E-810B-AE8DCBB7476F}">
      <dgm:prSet/>
      <dgm:spPr/>
      <dgm:t>
        <a:bodyPr/>
        <a:lstStyle/>
        <a:p>
          <a:endParaRPr lang="ru-RU"/>
        </a:p>
      </dgm:t>
    </dgm:pt>
    <dgm:pt modelId="{C0174CD3-B8BD-4637-8EE3-4B5D13F581D8}" type="sibTrans" cxnId="{DC7D5D27-27B8-4B0E-810B-AE8DCBB7476F}">
      <dgm:prSet/>
      <dgm:spPr/>
      <dgm:t>
        <a:bodyPr/>
        <a:lstStyle/>
        <a:p>
          <a:endParaRPr lang="ru-RU"/>
        </a:p>
      </dgm:t>
    </dgm:pt>
    <dgm:pt modelId="{A0B942F7-7F64-487D-A042-E2FCA2B68A70}" type="pres">
      <dgm:prSet presAssocID="{79B9AD2C-5341-42CE-95B7-6EE9D6DA6A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6D4691-52F5-49AA-A049-A092CA19A255}" type="pres">
      <dgm:prSet presAssocID="{17D90830-950D-4731-9EFD-87878147CDF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1BB02A-5942-4780-8AF4-D5FE09BE4714}" type="presOf" srcId="{79B9AD2C-5341-42CE-95B7-6EE9D6DA6A67}" destId="{A0B942F7-7F64-487D-A042-E2FCA2B68A70}" srcOrd="0" destOrd="0" presId="urn:microsoft.com/office/officeart/2005/8/layout/vList2"/>
    <dgm:cxn modelId="{DC7D5D27-27B8-4B0E-810B-AE8DCBB7476F}" srcId="{79B9AD2C-5341-42CE-95B7-6EE9D6DA6A67}" destId="{17D90830-950D-4731-9EFD-87878147CDFE}" srcOrd="0" destOrd="0" parTransId="{ECA991FE-3097-4865-AB56-2C92B37FB30E}" sibTransId="{C0174CD3-B8BD-4637-8EE3-4B5D13F581D8}"/>
    <dgm:cxn modelId="{F985A3A9-C885-4A2D-A317-5AAB2CEFCE56}" type="presOf" srcId="{17D90830-950D-4731-9EFD-87878147CDFE}" destId="{296D4691-52F5-49AA-A049-A092CA19A255}" srcOrd="0" destOrd="0" presId="urn:microsoft.com/office/officeart/2005/8/layout/vList2"/>
    <dgm:cxn modelId="{05EC99A6-2778-46C6-BBA1-C1CF3A4818F7}" type="presParOf" srcId="{A0B942F7-7F64-487D-A042-E2FCA2B68A70}" destId="{296D4691-52F5-49AA-A049-A092CA19A2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414E02-5D06-4B79-A267-1513CA82CDD2}">
      <dsp:nvSpPr>
        <dsp:cNvPr id="0" name=""/>
        <dsp:cNvSpPr/>
      </dsp:nvSpPr>
      <dsp:spPr>
        <a:xfrm>
          <a:off x="514402" y="0"/>
          <a:ext cx="7200795" cy="11314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Препараты не дают вирусу размножаться</a:t>
          </a:r>
          <a:endParaRPr lang="ru-RU" sz="2600" kern="1200" dirty="0"/>
        </a:p>
      </dsp:txBody>
      <dsp:txXfrm>
        <a:off x="547542" y="33140"/>
        <a:ext cx="7134515" cy="1065210"/>
      </dsp:txXfrm>
    </dsp:sp>
    <dsp:sp modelId="{902438A4-2ECF-4F2E-9946-1237A9165CCA}">
      <dsp:nvSpPr>
        <dsp:cNvPr id="0" name=""/>
        <dsp:cNvSpPr/>
      </dsp:nvSpPr>
      <dsp:spPr>
        <a:xfrm rot="5400000">
          <a:off x="3902645" y="1159778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-5400000">
        <a:off x="3962049" y="1202209"/>
        <a:ext cx="305502" cy="297016"/>
      </dsp:txXfrm>
    </dsp:sp>
    <dsp:sp modelId="{96743EA4-94BA-4E43-ACB4-9E73720324DA}">
      <dsp:nvSpPr>
        <dsp:cNvPr id="0" name=""/>
        <dsp:cNvSpPr/>
      </dsp:nvSpPr>
      <dsp:spPr>
        <a:xfrm>
          <a:off x="658415" y="1697236"/>
          <a:ext cx="6912768" cy="1131490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Вирус не убивает клетки мишени</a:t>
          </a:r>
          <a:endParaRPr lang="ru-RU" sz="2600" kern="1200" dirty="0"/>
        </a:p>
      </dsp:txBody>
      <dsp:txXfrm>
        <a:off x="691555" y="1730376"/>
        <a:ext cx="6846488" cy="1065210"/>
      </dsp:txXfrm>
    </dsp:sp>
    <dsp:sp modelId="{C0351AFD-0F54-4E82-A7A6-5C0326AB83AA}">
      <dsp:nvSpPr>
        <dsp:cNvPr id="0" name=""/>
        <dsp:cNvSpPr/>
      </dsp:nvSpPr>
      <dsp:spPr>
        <a:xfrm rot="5400000">
          <a:off x="3902645" y="2857014"/>
          <a:ext cx="424309" cy="509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/>
        </a:p>
      </dsp:txBody>
      <dsp:txXfrm rot="-5400000">
        <a:off x="3962049" y="2899445"/>
        <a:ext cx="305502" cy="297016"/>
      </dsp:txXfrm>
    </dsp:sp>
    <dsp:sp modelId="{CC0BF5B0-470C-4A56-B887-1EBA7D793FA6}">
      <dsp:nvSpPr>
        <dsp:cNvPr id="0" name=""/>
        <dsp:cNvSpPr/>
      </dsp:nvSpPr>
      <dsp:spPr>
        <a:xfrm>
          <a:off x="1162474" y="3394472"/>
          <a:ext cx="5904650" cy="113149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Иммунитет / ткани печени восстанавливаются</a:t>
          </a:r>
          <a:endParaRPr lang="ru-RU" sz="2600" kern="1200" dirty="0"/>
        </a:p>
      </dsp:txBody>
      <dsp:txXfrm>
        <a:off x="1195614" y="3427612"/>
        <a:ext cx="5838370" cy="1065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76B6E-7A62-4C67-8210-DC1F99BB9CE6}">
      <dsp:nvSpPr>
        <dsp:cNvPr id="0" name=""/>
        <dsp:cNvSpPr/>
      </dsp:nvSpPr>
      <dsp:spPr>
        <a:xfrm>
          <a:off x="0" y="82101"/>
          <a:ext cx="8229600" cy="103428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В 1988 году – первый препарат</a:t>
          </a:r>
          <a:br>
            <a:rPr lang="ru-RU" sz="2600" kern="1200" dirty="0" smtClean="0"/>
          </a:br>
          <a:r>
            <a:rPr lang="ru-RU" sz="2600" kern="1200" dirty="0" smtClean="0"/>
            <a:t>В 1996 году сформулированы основные принципы</a:t>
          </a:r>
        </a:p>
      </dsp:txBody>
      <dsp:txXfrm>
        <a:off x="50489" y="132590"/>
        <a:ext cx="8128622" cy="933302"/>
      </dsp:txXfrm>
    </dsp:sp>
    <dsp:sp modelId="{F29E8FCC-D782-465A-B8CB-33C3F7D4BA49}">
      <dsp:nvSpPr>
        <dsp:cNvPr id="0" name=""/>
        <dsp:cNvSpPr/>
      </dsp:nvSpPr>
      <dsp:spPr>
        <a:xfrm>
          <a:off x="0" y="1191261"/>
          <a:ext cx="8229600" cy="1034280"/>
        </a:xfrm>
        <a:prstGeom prst="roundRect">
          <a:avLst/>
        </a:prstGeom>
        <a:solidFill>
          <a:schemeClr val="accent2">
            <a:shade val="80000"/>
            <a:hueOff val="-11957"/>
            <a:satOff val="-1341"/>
            <a:lumOff val="85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Всегда три препарата</a:t>
          </a:r>
          <a:endParaRPr lang="ru-RU" sz="2600" kern="1200" dirty="0"/>
        </a:p>
      </dsp:txBody>
      <dsp:txXfrm>
        <a:off x="50489" y="1241750"/>
        <a:ext cx="8128622" cy="933302"/>
      </dsp:txXfrm>
    </dsp:sp>
    <dsp:sp modelId="{C22F6100-FB89-4D24-B0A7-376A6F9B1B79}">
      <dsp:nvSpPr>
        <dsp:cNvPr id="0" name=""/>
        <dsp:cNvSpPr/>
      </dsp:nvSpPr>
      <dsp:spPr>
        <a:xfrm>
          <a:off x="0" y="2300421"/>
          <a:ext cx="8229600" cy="1034280"/>
        </a:xfrm>
        <a:prstGeom prst="roundRect">
          <a:avLst/>
        </a:prstGeom>
        <a:solidFill>
          <a:schemeClr val="accent2">
            <a:shade val="80000"/>
            <a:hueOff val="-23915"/>
            <a:satOff val="-2683"/>
            <a:lumOff val="171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Приём точно по времени</a:t>
          </a:r>
          <a:endParaRPr lang="ru-RU" sz="2600" kern="1200" dirty="0"/>
        </a:p>
      </dsp:txBody>
      <dsp:txXfrm>
        <a:off x="50489" y="2350910"/>
        <a:ext cx="8128622" cy="933302"/>
      </dsp:txXfrm>
    </dsp:sp>
    <dsp:sp modelId="{09BF5043-D30F-4631-BCD2-B41200CBD9A5}">
      <dsp:nvSpPr>
        <dsp:cNvPr id="0" name=""/>
        <dsp:cNvSpPr/>
      </dsp:nvSpPr>
      <dsp:spPr>
        <a:xfrm>
          <a:off x="0" y="3409581"/>
          <a:ext cx="8229600" cy="1034280"/>
        </a:xfrm>
        <a:prstGeom prst="round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Лечение пожизненное</a:t>
          </a:r>
          <a:endParaRPr lang="ru-RU" sz="2600" kern="1200" dirty="0"/>
        </a:p>
      </dsp:txBody>
      <dsp:txXfrm>
        <a:off x="50489" y="3460070"/>
        <a:ext cx="8128622" cy="9333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76B6E-7A62-4C67-8210-DC1F99BB9CE6}">
      <dsp:nvSpPr>
        <dsp:cNvPr id="0" name=""/>
        <dsp:cNvSpPr/>
      </dsp:nvSpPr>
      <dsp:spPr>
        <a:xfrm>
          <a:off x="0" y="165981"/>
          <a:ext cx="8229600" cy="99450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 1980-е годы – первые попытки лечения интерферонами</a:t>
          </a:r>
          <a:br>
            <a:rPr lang="ru-RU" sz="2500" kern="1200" dirty="0" smtClean="0"/>
          </a:br>
          <a:r>
            <a:rPr lang="ru-RU" sz="2500" kern="1200" dirty="0" smtClean="0"/>
            <a:t>В 2014 году одобрены первые схемы без </a:t>
          </a:r>
          <a:r>
            <a:rPr lang="ru-RU" sz="2500" kern="1200" dirty="0" err="1" smtClean="0"/>
            <a:t>интеферонов</a:t>
          </a:r>
          <a:endParaRPr lang="ru-RU" sz="2500" kern="1200" dirty="0" smtClean="0"/>
        </a:p>
      </dsp:txBody>
      <dsp:txXfrm>
        <a:off x="48547" y="214528"/>
        <a:ext cx="8132506" cy="897406"/>
      </dsp:txXfrm>
    </dsp:sp>
    <dsp:sp modelId="{F29E8FCC-D782-465A-B8CB-33C3F7D4BA49}">
      <dsp:nvSpPr>
        <dsp:cNvPr id="0" name=""/>
        <dsp:cNvSpPr/>
      </dsp:nvSpPr>
      <dsp:spPr>
        <a:xfrm>
          <a:off x="0" y="1232481"/>
          <a:ext cx="8229600" cy="994500"/>
        </a:xfrm>
        <a:prstGeom prst="roundRect">
          <a:avLst/>
        </a:prstGeom>
        <a:solidFill>
          <a:schemeClr val="accent2">
            <a:shade val="80000"/>
            <a:hueOff val="-11957"/>
            <a:satOff val="-1341"/>
            <a:lumOff val="85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Схема без интерферона – это 2 или 3 препарата</a:t>
          </a:r>
          <a:endParaRPr lang="ru-RU" sz="2500" kern="1200" dirty="0"/>
        </a:p>
      </dsp:txBody>
      <dsp:txXfrm>
        <a:off x="48547" y="1281028"/>
        <a:ext cx="8132506" cy="897406"/>
      </dsp:txXfrm>
    </dsp:sp>
    <dsp:sp modelId="{C22F6100-FB89-4D24-B0A7-376A6F9B1B79}">
      <dsp:nvSpPr>
        <dsp:cNvPr id="0" name=""/>
        <dsp:cNvSpPr/>
      </dsp:nvSpPr>
      <dsp:spPr>
        <a:xfrm>
          <a:off x="0" y="2298981"/>
          <a:ext cx="8229600" cy="994500"/>
        </a:xfrm>
        <a:prstGeom prst="roundRect">
          <a:avLst/>
        </a:prstGeom>
        <a:solidFill>
          <a:schemeClr val="accent2">
            <a:shade val="80000"/>
            <a:hueOff val="-23915"/>
            <a:satOff val="-2683"/>
            <a:lumOff val="171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smtClean="0"/>
            <a:t>Приём точно по времени</a:t>
          </a:r>
          <a:endParaRPr lang="ru-RU" sz="2500" kern="1200" dirty="0"/>
        </a:p>
      </dsp:txBody>
      <dsp:txXfrm>
        <a:off x="48547" y="2347528"/>
        <a:ext cx="8132506" cy="897406"/>
      </dsp:txXfrm>
    </dsp:sp>
    <dsp:sp modelId="{09BF5043-D30F-4631-BCD2-B41200CBD9A5}">
      <dsp:nvSpPr>
        <dsp:cNvPr id="0" name=""/>
        <dsp:cNvSpPr/>
      </dsp:nvSpPr>
      <dsp:spPr>
        <a:xfrm>
          <a:off x="0" y="3365481"/>
          <a:ext cx="8229600" cy="994500"/>
        </a:xfrm>
        <a:prstGeom prst="round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Лечение заканчивается через 8-12 недель</a:t>
          </a:r>
          <a:endParaRPr lang="ru-RU" sz="2500" kern="1200" dirty="0"/>
        </a:p>
      </dsp:txBody>
      <dsp:txXfrm>
        <a:off x="48547" y="3414028"/>
        <a:ext cx="8132506" cy="8974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0A306-2832-4EAA-98FD-C5A92838E907}">
      <dsp:nvSpPr>
        <dsp:cNvPr id="0" name=""/>
        <dsp:cNvSpPr/>
      </dsp:nvSpPr>
      <dsp:spPr>
        <a:xfrm rot="5400000">
          <a:off x="-247942" y="250966"/>
          <a:ext cx="1652950" cy="115706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До</a:t>
          </a:r>
          <a:r>
            <a:rPr lang="ru-RU" sz="2100" kern="1200" dirty="0" smtClean="0"/>
            <a:t> </a:t>
          </a:r>
          <a:r>
            <a:rPr lang="ru-RU" sz="2100" b="1" kern="1200" dirty="0" smtClean="0"/>
            <a:t>родов</a:t>
          </a:r>
          <a:endParaRPr lang="ru-RU" sz="2100" b="1" kern="1200" dirty="0"/>
        </a:p>
      </dsp:txBody>
      <dsp:txXfrm rot="-5400000">
        <a:off x="1" y="581557"/>
        <a:ext cx="1157065" cy="495885"/>
      </dsp:txXfrm>
    </dsp:sp>
    <dsp:sp modelId="{CC3FA5C4-EB0E-4170-BB4E-E1A488A6FFC0}">
      <dsp:nvSpPr>
        <dsp:cNvPr id="0" name=""/>
        <dsp:cNvSpPr/>
      </dsp:nvSpPr>
      <dsp:spPr>
        <a:xfrm rot="5400000">
          <a:off x="4364731" y="-3204642"/>
          <a:ext cx="1074418" cy="74897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Приём АРВТ беременной</a:t>
          </a:r>
          <a:endParaRPr lang="ru-RU" sz="2800" kern="1200" dirty="0"/>
        </a:p>
      </dsp:txBody>
      <dsp:txXfrm rot="-5400000">
        <a:off x="1157066" y="55472"/>
        <a:ext cx="7437301" cy="969520"/>
      </dsp:txXfrm>
    </dsp:sp>
    <dsp:sp modelId="{48467544-6F8F-414D-AEA3-7977596BD442}">
      <dsp:nvSpPr>
        <dsp:cNvPr id="0" name=""/>
        <dsp:cNvSpPr/>
      </dsp:nvSpPr>
      <dsp:spPr>
        <a:xfrm rot="5400000">
          <a:off x="-247942" y="2085780"/>
          <a:ext cx="1652950" cy="115706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 </a:t>
          </a:r>
          <a:r>
            <a:rPr lang="ru-RU" sz="2100" b="1" kern="1200" dirty="0" smtClean="0"/>
            <a:t>родах</a:t>
          </a:r>
          <a:endParaRPr lang="ru-RU" sz="2100" b="1" kern="1200" dirty="0"/>
        </a:p>
      </dsp:txBody>
      <dsp:txXfrm rot="-5400000">
        <a:off x="1" y="2416371"/>
        <a:ext cx="1157065" cy="495885"/>
      </dsp:txXfrm>
    </dsp:sp>
    <dsp:sp modelId="{E8FCC4DF-573C-461E-9373-128250CEE939}">
      <dsp:nvSpPr>
        <dsp:cNvPr id="0" name=""/>
        <dsp:cNvSpPr/>
      </dsp:nvSpPr>
      <dsp:spPr>
        <a:xfrm rot="5400000">
          <a:off x="4004656" y="-1516937"/>
          <a:ext cx="1794568" cy="74897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err="1" smtClean="0"/>
            <a:t>Ретровир</a:t>
          </a:r>
          <a:r>
            <a:rPr lang="ru-RU" sz="2200" kern="1200" dirty="0" smtClean="0"/>
            <a:t> в/</a:t>
          </a:r>
          <a:r>
            <a:rPr lang="ru-RU" sz="2200" kern="1200" dirty="0" err="1" smtClean="0"/>
            <a:t>в</a:t>
          </a:r>
          <a:r>
            <a:rPr lang="ru-RU" sz="2200" kern="1200" dirty="0" smtClean="0"/>
            <a:t> – 2 мг/кг в течение 1го часа родовой деятельности, далее 1 мг/кг/час до пересечения пуповины; </a:t>
          </a:r>
          <a:endParaRPr lang="ru-RU" sz="22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при плановом КС </a:t>
          </a:r>
          <a:r>
            <a:rPr lang="ru-RU" sz="2000" kern="1200" dirty="0" smtClean="0"/>
            <a:t>препарат </a:t>
          </a:r>
          <a:r>
            <a:rPr lang="ru-RU" sz="2000" kern="1200" dirty="0" smtClean="0"/>
            <a:t>начинают </a:t>
          </a:r>
          <a:r>
            <a:rPr lang="ru-RU" sz="2000" kern="1200" dirty="0" smtClean="0"/>
            <a:t>вводить за </a:t>
          </a:r>
          <a:r>
            <a:rPr lang="ru-RU" sz="2000" kern="1200" dirty="0" smtClean="0"/>
            <a:t>3 часа до операции</a:t>
          </a:r>
          <a:endParaRPr lang="ru-RU" sz="20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Кесарево сечение, если ВН более 1000 коп/мл</a:t>
          </a:r>
          <a:endParaRPr lang="ru-RU" sz="2200" kern="1200" dirty="0"/>
        </a:p>
      </dsp:txBody>
      <dsp:txXfrm rot="-5400000">
        <a:off x="1157065" y="1418258"/>
        <a:ext cx="7402146" cy="1619360"/>
      </dsp:txXfrm>
    </dsp:sp>
    <dsp:sp modelId="{A22DFB33-B3DB-4C37-9BA0-5C07F83CBE2E}">
      <dsp:nvSpPr>
        <dsp:cNvPr id="0" name=""/>
        <dsp:cNvSpPr/>
      </dsp:nvSpPr>
      <dsp:spPr>
        <a:xfrm rot="5400000">
          <a:off x="-247942" y="3560520"/>
          <a:ext cx="1652950" cy="1157065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После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родов</a:t>
          </a:r>
          <a:endParaRPr lang="ru-RU" sz="2200" b="1" kern="1200" dirty="0"/>
        </a:p>
      </dsp:txBody>
      <dsp:txXfrm rot="-5400000">
        <a:off x="1" y="3891111"/>
        <a:ext cx="1157065" cy="495885"/>
      </dsp:txXfrm>
    </dsp:sp>
    <dsp:sp modelId="{39A3213E-3DFA-4ADC-95AC-B08B23E035BB}">
      <dsp:nvSpPr>
        <dsp:cNvPr id="0" name=""/>
        <dsp:cNvSpPr/>
      </dsp:nvSpPr>
      <dsp:spPr>
        <a:xfrm rot="5400000">
          <a:off x="4364449" y="105193"/>
          <a:ext cx="1074983" cy="74897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Приём АРВТ ребёнком</a:t>
          </a:r>
          <a:endParaRPr lang="ru-RU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kern="1200" dirty="0" smtClean="0"/>
            <a:t>Исключение грудного вскармливания</a:t>
          </a:r>
          <a:endParaRPr lang="ru-RU" sz="2400" kern="1200" dirty="0"/>
        </a:p>
      </dsp:txBody>
      <dsp:txXfrm rot="-5400000">
        <a:off x="1157066" y="3365052"/>
        <a:ext cx="7437274" cy="9700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67CA5-73A8-4666-A87E-76C5DA8A2EE1}">
      <dsp:nvSpPr>
        <dsp:cNvPr id="0" name=""/>
        <dsp:cNvSpPr/>
      </dsp:nvSpPr>
      <dsp:spPr>
        <a:xfrm>
          <a:off x="3357959" y="641"/>
          <a:ext cx="5036938" cy="1451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Продолжить приём, исключив нежелательные  препараты</a:t>
          </a:r>
          <a:endParaRPr lang="ru-RU" sz="2500" kern="1200" dirty="0"/>
        </a:p>
      </dsp:txBody>
      <dsp:txXfrm>
        <a:off x="3357959" y="182049"/>
        <a:ext cx="4492713" cy="1088450"/>
      </dsp:txXfrm>
    </dsp:sp>
    <dsp:sp modelId="{ABBDC872-2076-4C1D-A4E2-DA5E942CE740}">
      <dsp:nvSpPr>
        <dsp:cNvPr id="0" name=""/>
        <dsp:cNvSpPr/>
      </dsp:nvSpPr>
      <dsp:spPr>
        <a:xfrm>
          <a:off x="0" y="641"/>
          <a:ext cx="3357959" cy="1451266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Принимает АРВТ</a:t>
          </a:r>
          <a:endParaRPr lang="ru-RU" sz="3200" kern="1200" dirty="0"/>
        </a:p>
      </dsp:txBody>
      <dsp:txXfrm>
        <a:off x="70845" y="71486"/>
        <a:ext cx="3216269" cy="1309576"/>
      </dsp:txXfrm>
    </dsp:sp>
    <dsp:sp modelId="{C489C5B6-AD5B-46EC-849C-AF0CD53C50A4}">
      <dsp:nvSpPr>
        <dsp:cNvPr id="0" name=""/>
        <dsp:cNvSpPr/>
      </dsp:nvSpPr>
      <dsp:spPr>
        <a:xfrm>
          <a:off x="2547658" y="1597034"/>
          <a:ext cx="5847231" cy="1451266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Немедленно начать АРВТ</a:t>
          </a:r>
          <a:endParaRPr lang="ru-RU" sz="2500" kern="1200" dirty="0"/>
        </a:p>
      </dsp:txBody>
      <dsp:txXfrm>
        <a:off x="2547658" y="1778442"/>
        <a:ext cx="5303006" cy="1088450"/>
      </dsp:txXfrm>
    </dsp:sp>
    <dsp:sp modelId="{345BAF23-6792-445D-9F0D-FFF5FE494E34}">
      <dsp:nvSpPr>
        <dsp:cNvPr id="0" name=""/>
        <dsp:cNvSpPr/>
      </dsp:nvSpPr>
      <dsp:spPr>
        <a:xfrm>
          <a:off x="8" y="1597034"/>
          <a:ext cx="2547650" cy="1451266"/>
        </a:xfrm>
        <a:prstGeom prst="roundRect">
          <a:avLst/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CD</a:t>
          </a:r>
          <a:r>
            <a:rPr lang="ru-RU" sz="3200" kern="1200" dirty="0" smtClean="0"/>
            <a:t>4 </a:t>
          </a:r>
          <a:br>
            <a:rPr lang="ru-RU" sz="3200" kern="1200" dirty="0" smtClean="0"/>
          </a:br>
          <a:r>
            <a:rPr lang="ru-RU" sz="3200" kern="1200" dirty="0" smtClean="0"/>
            <a:t>менее 350</a:t>
          </a:r>
          <a:endParaRPr lang="ru-RU" sz="3200" kern="1200" dirty="0"/>
        </a:p>
      </dsp:txBody>
      <dsp:txXfrm>
        <a:off x="70853" y="1667879"/>
        <a:ext cx="2405960" cy="1309576"/>
      </dsp:txXfrm>
    </dsp:sp>
    <dsp:sp modelId="{84476CCB-9501-490E-B6F9-192C7D00408D}">
      <dsp:nvSpPr>
        <dsp:cNvPr id="0" name=""/>
        <dsp:cNvSpPr/>
      </dsp:nvSpPr>
      <dsp:spPr>
        <a:xfrm>
          <a:off x="2235388" y="3193428"/>
          <a:ext cx="6154512" cy="1930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Начать ППМР:</a:t>
          </a:r>
          <a:endParaRPr lang="ru-RU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при ВН менее 100000 с 14 недель</a:t>
          </a:r>
          <a:endParaRPr lang="ru-RU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при ВН более 100000 немедленно</a:t>
          </a:r>
          <a:endParaRPr lang="ru-RU" sz="2400" kern="1200" dirty="0"/>
        </a:p>
      </dsp:txBody>
      <dsp:txXfrm>
        <a:off x="2235388" y="3434728"/>
        <a:ext cx="5430611" cy="1447802"/>
      </dsp:txXfrm>
    </dsp:sp>
    <dsp:sp modelId="{B6EEACB4-F693-47CF-8F8D-36E058D777B3}">
      <dsp:nvSpPr>
        <dsp:cNvPr id="0" name=""/>
        <dsp:cNvSpPr/>
      </dsp:nvSpPr>
      <dsp:spPr>
        <a:xfrm>
          <a:off x="4996" y="3432995"/>
          <a:ext cx="2230392" cy="1451266"/>
        </a:xfrm>
        <a:prstGeom prst="roundRect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CD</a:t>
          </a:r>
          <a:r>
            <a:rPr lang="ru-RU" sz="3200" kern="1200" dirty="0" smtClean="0"/>
            <a:t>4 </a:t>
          </a:r>
          <a:br>
            <a:rPr lang="ru-RU" sz="3200" kern="1200" dirty="0" smtClean="0"/>
          </a:br>
          <a:r>
            <a:rPr lang="ru-RU" sz="3200" kern="1200" dirty="0" smtClean="0"/>
            <a:t>более 350</a:t>
          </a:r>
          <a:endParaRPr lang="ru-RU" sz="3200" kern="1200" dirty="0"/>
        </a:p>
      </dsp:txBody>
      <dsp:txXfrm>
        <a:off x="75841" y="3503840"/>
        <a:ext cx="2088702" cy="13095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168BA3-1456-4185-BA64-90160014EC1A}">
      <dsp:nvSpPr>
        <dsp:cNvPr id="0" name=""/>
        <dsp:cNvSpPr/>
      </dsp:nvSpPr>
      <dsp:spPr>
        <a:xfrm>
          <a:off x="1185" y="972020"/>
          <a:ext cx="1606368" cy="1324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A03B0-3F87-4034-AB6C-7D6CB528F5B5}">
      <dsp:nvSpPr>
        <dsp:cNvPr id="0" name=""/>
        <dsp:cNvSpPr/>
      </dsp:nvSpPr>
      <dsp:spPr>
        <a:xfrm>
          <a:off x="882413" y="1210321"/>
          <a:ext cx="1885653" cy="1885653"/>
        </a:xfrm>
        <a:prstGeom prst="leftCircularArrow">
          <a:avLst>
            <a:gd name="adj1" fmla="val 3755"/>
            <a:gd name="adj2" fmla="val 468809"/>
            <a:gd name="adj3" fmla="val 2244320"/>
            <a:gd name="adj4" fmla="val 9024489"/>
            <a:gd name="adj5" fmla="val 438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4B620-775D-4F2F-9860-AEE94D6B3747}">
      <dsp:nvSpPr>
        <dsp:cNvPr id="0" name=""/>
        <dsp:cNvSpPr/>
      </dsp:nvSpPr>
      <dsp:spPr>
        <a:xfrm>
          <a:off x="358156" y="2013028"/>
          <a:ext cx="1427883" cy="56782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ПИН</a:t>
          </a:r>
          <a:endParaRPr lang="ru-RU" sz="2300" b="1" kern="1200" dirty="0"/>
        </a:p>
      </dsp:txBody>
      <dsp:txXfrm>
        <a:off x="374787" y="2029659"/>
        <a:ext cx="1394621" cy="534560"/>
      </dsp:txXfrm>
    </dsp:sp>
    <dsp:sp modelId="{94109B8D-BA0F-4AF9-AF9D-0BE1A0E150FC}">
      <dsp:nvSpPr>
        <dsp:cNvPr id="0" name=""/>
        <dsp:cNvSpPr/>
      </dsp:nvSpPr>
      <dsp:spPr>
        <a:xfrm>
          <a:off x="2123243" y="972020"/>
          <a:ext cx="1606368" cy="1324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AEF800-169F-4029-AEF5-951177CE3B07}">
      <dsp:nvSpPr>
        <dsp:cNvPr id="0" name=""/>
        <dsp:cNvSpPr/>
      </dsp:nvSpPr>
      <dsp:spPr>
        <a:xfrm>
          <a:off x="2991084" y="121036"/>
          <a:ext cx="2090911" cy="2090911"/>
        </a:xfrm>
        <a:prstGeom prst="circularArrow">
          <a:avLst>
            <a:gd name="adj1" fmla="val 3387"/>
            <a:gd name="adj2" fmla="val 419078"/>
            <a:gd name="adj3" fmla="val 19405411"/>
            <a:gd name="adj4" fmla="val 12575511"/>
            <a:gd name="adj5" fmla="val 395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80896-7CB4-4820-9995-6D04BC4FFE9E}">
      <dsp:nvSpPr>
        <dsp:cNvPr id="0" name=""/>
        <dsp:cNvSpPr/>
      </dsp:nvSpPr>
      <dsp:spPr>
        <a:xfrm>
          <a:off x="2480214" y="688109"/>
          <a:ext cx="1427883" cy="56782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КСР</a:t>
          </a:r>
          <a:endParaRPr lang="ru-RU" sz="2300" b="1" kern="1200" dirty="0"/>
        </a:p>
      </dsp:txBody>
      <dsp:txXfrm>
        <a:off x="2496845" y="704740"/>
        <a:ext cx="1394621" cy="534560"/>
      </dsp:txXfrm>
    </dsp:sp>
    <dsp:sp modelId="{6E682653-AB70-4A37-8637-EE2272F92FCA}">
      <dsp:nvSpPr>
        <dsp:cNvPr id="0" name=""/>
        <dsp:cNvSpPr/>
      </dsp:nvSpPr>
      <dsp:spPr>
        <a:xfrm>
          <a:off x="4245301" y="972020"/>
          <a:ext cx="1606368" cy="1324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2C93DE-9D22-4418-BC5D-336A35DAD035}">
      <dsp:nvSpPr>
        <dsp:cNvPr id="0" name=""/>
        <dsp:cNvSpPr/>
      </dsp:nvSpPr>
      <dsp:spPr>
        <a:xfrm>
          <a:off x="5126529" y="1210321"/>
          <a:ext cx="1885653" cy="1885653"/>
        </a:xfrm>
        <a:prstGeom prst="leftCircularArrow">
          <a:avLst>
            <a:gd name="adj1" fmla="val 3755"/>
            <a:gd name="adj2" fmla="val 468809"/>
            <a:gd name="adj3" fmla="val 2244320"/>
            <a:gd name="adj4" fmla="val 9024489"/>
            <a:gd name="adj5" fmla="val 43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236AD-C273-4A39-B787-CC284EA976B2}">
      <dsp:nvSpPr>
        <dsp:cNvPr id="0" name=""/>
        <dsp:cNvSpPr/>
      </dsp:nvSpPr>
      <dsp:spPr>
        <a:xfrm>
          <a:off x="4602272" y="2013028"/>
          <a:ext cx="1427883" cy="56782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Мужчины</a:t>
          </a:r>
          <a:endParaRPr lang="ru-RU" sz="2300" b="1" kern="1200" dirty="0"/>
        </a:p>
      </dsp:txBody>
      <dsp:txXfrm>
        <a:off x="4618903" y="2029659"/>
        <a:ext cx="1394621" cy="534560"/>
      </dsp:txXfrm>
    </dsp:sp>
    <dsp:sp modelId="{19EF9BFA-24F8-46F8-8A7C-F938212C910A}">
      <dsp:nvSpPr>
        <dsp:cNvPr id="0" name=""/>
        <dsp:cNvSpPr/>
      </dsp:nvSpPr>
      <dsp:spPr>
        <a:xfrm>
          <a:off x="6367359" y="972020"/>
          <a:ext cx="1606368" cy="13249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912DC7-AB16-4297-AA8A-9EE6415025D4}">
      <dsp:nvSpPr>
        <dsp:cNvPr id="0" name=""/>
        <dsp:cNvSpPr/>
      </dsp:nvSpPr>
      <dsp:spPr>
        <a:xfrm>
          <a:off x="6724330" y="688109"/>
          <a:ext cx="1427883" cy="56782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Их жены</a:t>
          </a:r>
          <a:endParaRPr lang="ru-RU" sz="2300" b="1" kern="1200" dirty="0"/>
        </a:p>
      </dsp:txBody>
      <dsp:txXfrm>
        <a:off x="6740961" y="704740"/>
        <a:ext cx="1394621" cy="5345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6D4691-52F5-49AA-A049-A092CA19A255}">
      <dsp:nvSpPr>
        <dsp:cNvPr id="0" name=""/>
        <dsp:cNvSpPr/>
      </dsp:nvSpPr>
      <dsp:spPr>
        <a:xfrm>
          <a:off x="0" y="19144"/>
          <a:ext cx="7848872" cy="111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Выход ВИЧ-инфекции из «групп риска» </a:t>
          </a:r>
          <a:br>
            <a:rPr lang="ru-RU" sz="2800" kern="1200" dirty="0" smtClean="0"/>
          </a:br>
          <a:r>
            <a:rPr lang="ru-RU" sz="2800" kern="1200" dirty="0" smtClean="0"/>
            <a:t>в общую популяцию</a:t>
          </a:r>
          <a:endParaRPr lang="ru-RU" sz="2800" kern="1200" dirty="0"/>
        </a:p>
      </dsp:txBody>
      <dsp:txXfrm>
        <a:off x="54373" y="73517"/>
        <a:ext cx="7740126" cy="1005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46E32-F9CE-41CE-938A-2D36E5C4E1DE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2842F-8B9E-454F-B8A5-0B6BFACA76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855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15542143" TargetMode="External"/><Relationship Id="rId7" Type="http://schemas.openxmlformats.org/officeDocument/2006/relationships/hyperlink" Target="http://www.who.int/mediacentre/factsheets/fs360/ru/" TargetMode="External"/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bhiva.org/documents/Guidelines/Dont%20Forget%20the%20Children/DFTC.pdf" TargetMode="External"/><Relationship Id="rId5" Type="http://schemas.openxmlformats.org/officeDocument/2006/relationships/hyperlink" Target="http://www.ncbi.nlm.nih.gov/pubmed/15067862" TargetMode="External"/><Relationship Id="rId4" Type="http://schemas.openxmlformats.org/officeDocument/2006/relationships/hyperlink" Target="http://www.ncbi.nlm.nih.gov/pubmed/18190290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rvt.ru/sites/default/files/WHO_guideline_ENG.pdf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Вирусы гепатитов (любые) размножаются в клетках печени, вызывая их повреждение и гибель. В ответ на внедрение вирусов в ткань печени приходят клетки иммунной системы. Они убивают пораженные вирусом клетки, чтоб ограничить распространение вируса.</a:t>
            </a:r>
          </a:p>
          <a:p>
            <a:r>
              <a:rPr lang="ru-RU" smtClean="0"/>
              <a:t>При этом нарушаются связи между клетками, желчь попадает в кровь – развивается желтуха. Кроме того, в кровь попадают компоненты погибающих клеток – ферменты (например, АлАТ, АсАТ). Из-за того, что в кровь поступает желчь, продукты распада клеток и вещества, выделяемые при воспалении, самочувствие человека ухудшается.</a:t>
            </a:r>
          </a:p>
          <a:p>
            <a:r>
              <a:rPr lang="ru-RU" smtClean="0"/>
              <a:t>О том, что компоненты желчи поступают в кровь можно судить по повышению уровня билирубина в крови.</a:t>
            </a:r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B7ABA27-602E-48BA-830C-7DE9C4780D97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Тест-системы 4 поколения: антитела к ВИЧ + вирусный белок р24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ru-RU" sz="2500" dirty="0" smtClean="0"/>
              <a:t>14 дней </a:t>
            </a:r>
            <a:r>
              <a:rPr lang="en-US" sz="2500" dirty="0" smtClean="0">
                <a:hlinkClick r:id="rId3"/>
              </a:rPr>
              <a:t>http://www.ncbi.nlm.nih.gov/pubmed/15542143</a:t>
            </a:r>
            <a:endParaRPr lang="ru-RU" sz="25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ru-RU" sz="2500" dirty="0" smtClean="0"/>
              <a:t>17-18 дней </a:t>
            </a:r>
            <a:r>
              <a:rPr lang="en-US" sz="2500" dirty="0" smtClean="0">
                <a:hlinkClick r:id="rId4"/>
              </a:rPr>
              <a:t>http://www.ncbi.nlm.nih.gov/pubmed/18190290</a:t>
            </a:r>
            <a:endParaRPr lang="ru-RU" sz="25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ru-RU" sz="2500" dirty="0" smtClean="0"/>
              <a:t>3-4 недели </a:t>
            </a:r>
            <a:r>
              <a:rPr lang="en-US" sz="2500" dirty="0" smtClean="0">
                <a:hlinkClick r:id="rId5"/>
              </a:rPr>
              <a:t>http://www.ncbi.nlm.nih.gov/pubmed/15067862</a:t>
            </a:r>
            <a:endParaRPr lang="ru-RU" sz="25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ru-RU" sz="2500" dirty="0" smtClean="0"/>
              <a:t>Один месяц </a:t>
            </a:r>
            <a:r>
              <a:rPr lang="en-US" sz="2500" dirty="0" smtClean="0">
                <a:hlinkClick r:id="rId6"/>
              </a:rPr>
              <a:t>http://www.bhiva.org/documents/Guidelines/Dont%20Forget%20the%20Children/DFTC.pdf</a:t>
            </a:r>
            <a:endParaRPr lang="ru-RU" sz="25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 мире считают срок в 6 недель совершенно достаточным для исключения ВИЧ-инфекции. Например, </a:t>
            </a:r>
            <a:r>
              <a:rPr lang="ru-RU" u="sng" dirty="0" smtClean="0">
                <a:hlinkClick r:id="rId7"/>
              </a:rPr>
              <a:t>Всемирная организация здравоохранения, ВОЗ, Информационный бюллетень № 360, декабрь 2014 года</a:t>
            </a:r>
            <a:r>
              <a:rPr lang="ru-RU" dirty="0" smtClean="0"/>
              <a:t>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Самые консервативные руководства Европы не рассматривают целесообразность повторного тестирования после 12 недель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i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В РФ: АТ к ВИЧ появляются у 90-95 % инфицированных </a:t>
            </a:r>
            <a:br>
              <a:rPr lang="ru-RU" i="1" dirty="0" smtClean="0"/>
            </a:br>
            <a:r>
              <a:rPr lang="ru-RU" i="1" dirty="0" smtClean="0"/>
              <a:t>в течение 3 мес. после заражения, у 5-9% через 6 мес. и 0,5-1% в более поздние сроки </a:t>
            </a:r>
            <a:r>
              <a:rPr lang="ru-RU" sz="2300" i="1" dirty="0" smtClean="0"/>
              <a:t>[Кожемякин Л.А. и др., 1990] цитата из книги </a:t>
            </a:r>
            <a:r>
              <a:rPr lang="ru-RU" sz="2300" b="1" dirty="0" smtClean="0"/>
              <a:t>«Клиническая оценка результатов лабораторных исследований», М, 2000г.</a:t>
            </a:r>
            <a:endParaRPr lang="ru-RU" sz="23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EBF0A2-7F6A-4BE2-BE0B-9526E608018F}" type="slidenum">
              <a:rPr lang="ru-RU" smtClean="0"/>
              <a:pPr>
                <a:defRPr/>
              </a:pPr>
              <a:t>53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Приказ 572</a:t>
            </a:r>
          </a:p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E1A218-0CB4-47BD-BECA-2318D2B34505}" type="slidenum">
              <a:rPr lang="ru-RU" smtClean="0"/>
              <a:pPr>
                <a:defRPr/>
              </a:pPr>
              <a:t>55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Приказ 572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71108C-AE54-4685-998C-EF5334A63180}" type="slidenum">
              <a:rPr lang="ru-RU" smtClean="0"/>
              <a:pPr>
                <a:defRPr/>
              </a:pPr>
              <a:t>56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ВИЧ-инфекция и инфекция, вызванная вирусом гепатита С взаимно отягощают друг друга. Если у человека есть ВИЧ-инфекция, вирусный гепатит С в подавляющем большинстве случаев сразу же становится хроническим, шансов на самопроизвольное излечение меньше. Вирусу гепатита С в организме, где есть ВИЧ, размножаться легче, поскольку иммунная система ослаблена и «отвлечена» на ВИЧ-инфекцию. Отсюда более высокая активность гепатита, и быстрее развивается цирроз.</a:t>
            </a:r>
            <a:endParaRPr lang="en-US" smtClean="0"/>
          </a:p>
        </p:txBody>
      </p:sp>
      <p:sp>
        <p:nvSpPr>
          <p:cNvPr id="778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5AF32A-B36C-4609-B19E-F96B43348E54}" type="slidenum">
              <a:rPr lang="ru-RU" smtClean="0"/>
              <a:pPr/>
              <a:t>14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ВГС способствует ускорению течения ВИЧ-инфекции. Этот вирус так же нагружает иммунную систему, стимулирует выход </a:t>
            </a:r>
            <a:r>
              <a:rPr lang="en-US" smtClean="0"/>
              <a:t>CD4</a:t>
            </a:r>
            <a:r>
              <a:rPr lang="ru-RU" smtClean="0"/>
              <a:t> клеток в кровоток, что «помогает» размножаться ВИЧ. При этом быстрее снижается количество </a:t>
            </a:r>
            <a:r>
              <a:rPr lang="en-US" smtClean="0"/>
              <a:t>CD4</a:t>
            </a:r>
            <a:r>
              <a:rPr lang="ru-RU" smtClean="0"/>
              <a:t> клеток, а при назначении АРВТ они восстанавливаются хуже,</a:t>
            </a:r>
            <a:r>
              <a:rPr lang="en-US" smtClean="0"/>
              <a:t> </a:t>
            </a:r>
            <a:r>
              <a:rPr lang="ru-RU" smtClean="0"/>
              <a:t>возрастает риск влияния ВИЧ на головной мозг (СПИД-деменция).</a:t>
            </a:r>
          </a:p>
          <a:p>
            <a:r>
              <a:rPr lang="ru-RU" smtClean="0"/>
              <a:t>Больная печень хуже перерабатывает препараты, поэтому у людей с вирусным гепатитом С чаще встречаются побочные эффекты антиретровирусной терапии.</a:t>
            </a:r>
            <a:endParaRPr lang="en-US" smtClean="0"/>
          </a:p>
        </p:txBody>
      </p:sp>
      <p:sp>
        <p:nvSpPr>
          <p:cNvPr id="788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7148DF-7B7C-4E43-BCB7-5BBBE59E145D}" type="slidenum">
              <a:rPr lang="ru-RU" smtClean="0"/>
              <a:pPr/>
              <a:t>15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>
              <a:latin typeface="Arial" pitchFamily="34" charset="0"/>
            </a:endParaRPr>
          </a:p>
        </p:txBody>
      </p:sp>
      <p:sp>
        <p:nvSpPr>
          <p:cNvPr id="70660" name="Номер слайда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>
              <a:defRPr/>
            </a:pPr>
            <a:fld id="{B69A8479-927E-46B7-9F4F-76E6BB71A049}" type="slidenum">
              <a:rPr lang="ru-RU" altLang="ru-RU" smtClean="0">
                <a:latin typeface="Arial" pitchFamily="34" charset="0"/>
              </a:rPr>
              <a:pPr eaLnBrk="1" hangingPunct="1">
                <a:defRPr/>
              </a:pPr>
              <a:t>30</a:t>
            </a:fld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78C86D-1256-4D8C-87F7-FF65B1D419C1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Реестр</a:t>
            </a:r>
          </a:p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544731-A51C-4064-8E93-D9341FDEDD06}" type="slidenum">
              <a:rPr lang="ru-RU" smtClean="0"/>
              <a:pPr>
                <a:defRPr/>
              </a:pPr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ru-RU" dirty="0" err="1" smtClean="0"/>
              <a:t>Debora</a:t>
            </a:r>
            <a:r>
              <a:rPr lang="ru-RU" dirty="0" smtClean="0"/>
              <a:t> </a:t>
            </a:r>
            <a:r>
              <a:rPr lang="ru-RU" dirty="0" err="1" smtClean="0"/>
              <a:t>Cohan</a:t>
            </a:r>
            <a:r>
              <a:rPr lang="ru-RU" dirty="0" smtClean="0"/>
              <a:t> (Калифорнийский университет Сан-Франциско) на 21ой конференции CROI в Бостоне представила данные сравнительного исследования вирусологической эффективности и безопасности режимов на базе </a:t>
            </a:r>
            <a:r>
              <a:rPr lang="ru-RU" dirty="0" err="1" smtClean="0"/>
              <a:t>лопинавира</a:t>
            </a:r>
            <a:r>
              <a:rPr lang="ru-RU" dirty="0" smtClean="0"/>
              <a:t>, усиленного </a:t>
            </a:r>
            <a:r>
              <a:rPr lang="ru-RU" dirty="0" err="1" smtClean="0"/>
              <a:t>ритонавиром</a:t>
            </a:r>
            <a:r>
              <a:rPr lang="ru-RU" dirty="0" smtClean="0"/>
              <a:t> (</a:t>
            </a:r>
            <a:r>
              <a:rPr lang="ru-RU" dirty="0" err="1" smtClean="0"/>
              <a:t>Калетра</a:t>
            </a:r>
            <a:r>
              <a:rPr lang="ru-RU" dirty="0" smtClean="0"/>
              <a:t>, LPV/r), и </a:t>
            </a:r>
            <a:r>
              <a:rPr lang="ru-RU" dirty="0" err="1" smtClean="0"/>
              <a:t>эфавиренза</a:t>
            </a:r>
            <a:r>
              <a:rPr lang="ru-RU" dirty="0" smtClean="0"/>
              <a:t> (</a:t>
            </a:r>
            <a:r>
              <a:rPr lang="ru-RU" dirty="0" err="1" smtClean="0"/>
              <a:t>Стокрин</a:t>
            </a:r>
            <a:r>
              <a:rPr lang="ru-RU" dirty="0" smtClean="0"/>
              <a:t>), проводившегося в Уганде.</a:t>
            </a:r>
          </a:p>
          <a:p>
            <a:pPr>
              <a:defRPr/>
            </a:pPr>
            <a:r>
              <a:rPr lang="ru-RU" dirty="0" smtClean="0"/>
              <a:t>В исследовании принимало участие 374 женщины. Медиана возраста составила 29 лет, а медианный срок беременности на момент включения в исследование — 21 неделю. Уровень CD4 лимфоцитов в обеих группах был выше 350 клеток/</a:t>
            </a:r>
            <a:r>
              <a:rPr lang="ru-RU" dirty="0" err="1" smtClean="0"/>
              <a:t>мкл</a:t>
            </a:r>
            <a:r>
              <a:rPr lang="ru-RU" dirty="0" smtClean="0"/>
              <a:t>. Медианный индекс массы тела был менее 21,8 на момент включения в исследование, что являлось особенностью, связанной с местом проведения исследования.</a:t>
            </a:r>
          </a:p>
          <a:p>
            <a:pPr>
              <a:defRPr/>
            </a:pPr>
            <a:r>
              <a:rPr lang="ru-RU" dirty="0" smtClean="0"/>
              <a:t>Женщины, получавшие терапию на базе </a:t>
            </a:r>
            <a:r>
              <a:rPr lang="ru-RU" dirty="0" err="1" smtClean="0"/>
              <a:t>эфавиренза</a:t>
            </a:r>
            <a:r>
              <a:rPr lang="ru-RU" dirty="0" smtClean="0"/>
              <a:t>, значительно чаще (р&lt;0,001) достигали неопределяемой вирусной нагрузки к моменту родов (порог чувствительности — 400 копий/мл в данном исследовании), чем те, что получали терапию на базе LPV/r: 98% (166/170) и 86% (153/178) соответственно.</a:t>
            </a:r>
          </a:p>
          <a:p>
            <a:pPr>
              <a:defRPr/>
            </a:pPr>
            <a:r>
              <a:rPr lang="ru-RU" dirty="0" smtClean="0"/>
              <a:t>Несмотря на высокую способность обоих режимов к подавлению репликации ВИЧ, анализ результатов всех измерений вирусной нагрузки показал на 50% меньшую вероятность достижения </a:t>
            </a:r>
            <a:r>
              <a:rPr lang="ru-RU" dirty="0" err="1" smtClean="0"/>
              <a:t>супрессии</a:t>
            </a:r>
            <a:r>
              <a:rPr lang="ru-RU" dirty="0" smtClean="0"/>
              <a:t> ВИЧ для режима на базе усиленного </a:t>
            </a:r>
            <a:r>
              <a:rPr lang="ru-RU" dirty="0" err="1" smtClean="0"/>
              <a:t>лопинавира</a:t>
            </a:r>
            <a:r>
              <a:rPr lang="ru-RU" dirty="0" smtClean="0"/>
              <a:t> (ОШ: 0,51, 95% ДИ: 0,31-0,81, p=0,0062).</a:t>
            </a:r>
          </a:p>
          <a:p>
            <a:pPr>
              <a:defRPr/>
            </a:pPr>
            <a:r>
              <a:rPr lang="ru-RU" dirty="0" smtClean="0"/>
              <a:t>Было отмечено, что женщины, получавшие терапию на базе усиленного </a:t>
            </a:r>
            <a:r>
              <a:rPr lang="ru-RU" dirty="0" err="1" smtClean="0"/>
              <a:t>лопинавира</a:t>
            </a:r>
            <a:r>
              <a:rPr lang="ru-RU" dirty="0" smtClean="0"/>
              <a:t>, имели более высокие темпы восстановления иммунного статуса: к моменту </a:t>
            </a:r>
            <a:r>
              <a:rPr lang="ru-RU" dirty="0" err="1" smtClean="0"/>
              <a:t>родоразрешения</a:t>
            </a:r>
            <a:r>
              <a:rPr lang="ru-RU" dirty="0" smtClean="0"/>
              <a:t> +57 и -7 клеток/</a:t>
            </a:r>
            <a:r>
              <a:rPr lang="ru-RU" dirty="0" err="1" smtClean="0"/>
              <a:t>мкл</a:t>
            </a:r>
            <a:r>
              <a:rPr lang="ru-RU" dirty="0" smtClean="0"/>
              <a:t> в группе </a:t>
            </a:r>
            <a:r>
              <a:rPr lang="ru-RU" dirty="0" err="1" smtClean="0"/>
              <a:t>эфавиренза</a:t>
            </a:r>
            <a:r>
              <a:rPr lang="ru-RU" dirty="0" smtClean="0"/>
              <a:t> (p=0,002), и к 24 неделе после родов +178 и +109 клеток/</a:t>
            </a:r>
            <a:r>
              <a:rPr lang="ru-RU" dirty="0" err="1" smtClean="0"/>
              <a:t>мкл</a:t>
            </a:r>
            <a:r>
              <a:rPr lang="ru-RU" dirty="0" smtClean="0"/>
              <a:t> соответственно (p&lt;0,01).</a:t>
            </a:r>
            <a:br>
              <a:rPr lang="ru-RU" dirty="0" smtClean="0"/>
            </a:br>
            <a:r>
              <a:rPr lang="ru-RU" dirty="0" smtClean="0"/>
              <a:t>Не было отмечено разниц между группами в частоте преждевременных родов, выкидышей, случаев мертворождений или неонатальной смертности.</a:t>
            </a:r>
          </a:p>
          <a:p>
            <a:pPr>
              <a:defRPr/>
            </a:pPr>
            <a:r>
              <a:rPr lang="ru-RU" dirty="0" smtClean="0"/>
              <a:t>Вертикальная передача ВИЧ зафиксирована лишь в группе </a:t>
            </a:r>
            <a:r>
              <a:rPr lang="ru-RU" dirty="0" err="1" smtClean="0"/>
              <a:t>лопинавира</a:t>
            </a:r>
            <a:r>
              <a:rPr lang="ru-RU" dirty="0" smtClean="0"/>
              <a:t>, и составила 0,5% (2/374). В одном случае предполагается внутриутробное инфицирование, а второй случай был связан с грудным вскармливанием.</a:t>
            </a:r>
            <a:br>
              <a:rPr lang="ru-RU" dirty="0" smtClean="0"/>
            </a:br>
            <a:r>
              <a:rPr lang="ru-RU" dirty="0" smtClean="0"/>
              <a:t>Выраженные побочные эффекты наблюдались очень редко и не отличались в группах, преимущественно это были гематологические побочные эффекты (</a:t>
            </a:r>
            <a:r>
              <a:rPr lang="ru-RU" dirty="0" err="1" smtClean="0"/>
              <a:t>нейтропения</a:t>
            </a:r>
            <a:r>
              <a:rPr lang="ru-RU" dirty="0" smtClean="0"/>
              <a:t> и анемия).</a:t>
            </a:r>
          </a:p>
          <a:p>
            <a:pPr>
              <a:defRPr/>
            </a:pPr>
            <a:r>
              <a:rPr lang="ru-RU" dirty="0" smtClean="0"/>
              <a:t>Данное исследование подтверждает актуальность </a:t>
            </a:r>
            <a:r>
              <a:rPr lang="ru-RU" dirty="0" smtClean="0">
                <a:hlinkClick r:id="rId3"/>
              </a:rPr>
              <a:t>рекомендаций ВОЗ 2013 года</a:t>
            </a:r>
            <a:r>
              <a:rPr lang="ru-RU" dirty="0" smtClean="0"/>
              <a:t>, предусматривающих в качестве первой линии терапии для женщин детородного возраста и беременных женщин режим, включающий </a:t>
            </a:r>
            <a:r>
              <a:rPr lang="ru-RU" dirty="0" err="1" smtClean="0"/>
              <a:t>тенофовир</a:t>
            </a:r>
            <a:r>
              <a:rPr lang="ru-RU" dirty="0" smtClean="0"/>
              <a:t>, </a:t>
            </a:r>
            <a:r>
              <a:rPr lang="ru-RU" dirty="0" err="1" smtClean="0"/>
              <a:t>ламивудин</a:t>
            </a:r>
            <a:r>
              <a:rPr lang="ru-RU" dirty="0" smtClean="0"/>
              <a:t> (или </a:t>
            </a:r>
            <a:r>
              <a:rPr lang="ru-RU" dirty="0" err="1" smtClean="0"/>
              <a:t>эмтрицитабин</a:t>
            </a:r>
            <a:r>
              <a:rPr lang="ru-RU" dirty="0" smtClean="0"/>
              <a:t>) и </a:t>
            </a:r>
            <a:r>
              <a:rPr lang="ru-RU" dirty="0" err="1" smtClean="0"/>
              <a:t>эфавиренз</a:t>
            </a:r>
            <a:r>
              <a:rPr lang="ru-RU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646686-2928-4C72-9A1F-EA1FE1DF0FFB}" type="slidenum">
              <a:rPr lang="ru-RU" smtClean="0"/>
              <a:pPr>
                <a:defRPr/>
              </a:pPr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mtClean="0"/>
              <a:t>Окончательные результаты исследования будут опубликованы в 2017 году.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262239-BCB7-46D6-98A3-A9F2D811AF37}" type="slidenum">
              <a:rPr lang="ru-RU" smtClean="0"/>
              <a:pPr>
                <a:defRPr/>
              </a:pPr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В случае возникновения ситуации, опасной в плане заражения ВИЧ риск инфицирования можно существенно уменьшить, если в течение 72 часов назначить лечение. При этом характер опасного контакта значения не имеет. Постконтактная профилактика позволяет свести к минимуму риск заражения при любом пути инфицирования. Принципиально важное значение имеет время начала приема препаратов. Чем скорее начат прием – тем лучше. После 72 часов назначать профилактическую терапию не имеет смысла.</a:t>
            </a:r>
            <a:endParaRPr lang="en-US" altLang="ru-RU" smtClean="0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C2233B-2636-4051-BDF1-F7CA38277CD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97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98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67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36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3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81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14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686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1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60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982E6-8953-459C-A23B-6BB33D422FB8}" type="datetimeFigureOut">
              <a:rPr lang="ru-RU" smtClean="0"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50760-595D-4F59-B47E-C6F88D6CC2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2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nejm.org/doi/full/10.1056/NEJMoa1506273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18190290" TargetMode="External"/><Relationship Id="rId2" Type="http://schemas.openxmlformats.org/officeDocument/2006/relationships/hyperlink" Target="http://www.ncbi.nlm.nih.gov/pubmed/1554214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ho.int/mediacentre/factsheets/fs360/ru/" TargetMode="External"/><Relationship Id="rId5" Type="http://schemas.openxmlformats.org/officeDocument/2006/relationships/hyperlink" Target="http://www.bhiva.org/documents/Guidelines/Dont%20Forget%20the%20Children/DFTC.pdf" TargetMode="External"/><Relationship Id="rId4" Type="http://schemas.openxmlformats.org/officeDocument/2006/relationships/hyperlink" Target="http://www.ncbi.nlm.nih.gov/pubmed/15067862" TargetMode="Externa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496944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Репродуктивное здоровье </a:t>
            </a:r>
            <a:br>
              <a:rPr lang="ru-RU" dirty="0" smtClean="0"/>
            </a:br>
            <a:r>
              <a:rPr lang="ru-RU" dirty="0" smtClean="0"/>
              <a:t>при ко-инфекции ВИЧ/вирусные гепатиты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28 июня 2016 года</a:t>
            </a:r>
          </a:p>
          <a:p>
            <a:r>
              <a:rPr lang="ru-RU" dirty="0" smtClean="0"/>
              <a:t>Степанова Екатерина Юрьевна</a:t>
            </a:r>
          </a:p>
          <a:p>
            <a:r>
              <a:rPr lang="ru-RU" dirty="0" smtClean="0"/>
              <a:t>к.м.н., врач-инфекционист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8097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Иммунный статус </a:t>
            </a:r>
          </a:p>
          <a:p>
            <a:r>
              <a:rPr lang="ru-RU" dirty="0" smtClean="0"/>
              <a:t>Вирусная нагрузка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403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Влияние </a:t>
            </a:r>
            <a:r>
              <a:rPr lang="ru-RU" dirty="0" smtClean="0"/>
              <a:t>вирусов гепатита </a:t>
            </a:r>
            <a:r>
              <a:rPr lang="ru-RU" dirty="0"/>
              <a:t>на организм</a:t>
            </a:r>
            <a:endParaRPr lang="ru-RU" sz="4400" dirty="0" smtClean="0"/>
          </a:p>
        </p:txBody>
      </p:sp>
      <p:sp>
        <p:nvSpPr>
          <p:cNvPr id="4" name="Полилиния 3"/>
          <p:cNvSpPr/>
          <p:nvPr/>
        </p:nvSpPr>
        <p:spPr>
          <a:xfrm>
            <a:off x="1259631" y="3531353"/>
            <a:ext cx="2112147" cy="1975463"/>
          </a:xfrm>
          <a:custGeom>
            <a:avLst/>
            <a:gdLst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1851954 w 2181204"/>
              <a:gd name="connsiteY3" fmla="*/ 0 h 1975463"/>
              <a:gd name="connsiteX4" fmla="*/ 2084769 w 2181204"/>
              <a:gd name="connsiteY4" fmla="*/ 96435 h 1975463"/>
              <a:gd name="connsiteX5" fmla="*/ 2181204 w 2181204"/>
              <a:gd name="connsiteY5" fmla="*/ 329250 h 1975463"/>
              <a:gd name="connsiteX6" fmla="*/ 2181204 w 2181204"/>
              <a:gd name="connsiteY6" fmla="*/ 1646213 h 1975463"/>
              <a:gd name="connsiteX7" fmla="*/ 2084769 w 2181204"/>
              <a:gd name="connsiteY7" fmla="*/ 1879028 h 1975463"/>
              <a:gd name="connsiteX8" fmla="*/ 1851954 w 2181204"/>
              <a:gd name="connsiteY8" fmla="*/ 1975463 h 1975463"/>
              <a:gd name="connsiteX9" fmla="*/ 329250 w 2181204"/>
              <a:gd name="connsiteY9" fmla="*/ 1975463 h 1975463"/>
              <a:gd name="connsiteX10" fmla="*/ 96435 w 2181204"/>
              <a:gd name="connsiteY10" fmla="*/ 1879028 h 1975463"/>
              <a:gd name="connsiteX11" fmla="*/ 0 w 2181204"/>
              <a:gd name="connsiteY11" fmla="*/ 1646213 h 1975463"/>
              <a:gd name="connsiteX12" fmla="*/ 0 w 2181204"/>
              <a:gd name="connsiteY12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851954 w 2181204"/>
              <a:gd name="connsiteY4" fmla="*/ 0 h 1975463"/>
              <a:gd name="connsiteX5" fmla="*/ 2084769 w 2181204"/>
              <a:gd name="connsiteY5" fmla="*/ 96435 h 1975463"/>
              <a:gd name="connsiteX6" fmla="*/ 2181204 w 2181204"/>
              <a:gd name="connsiteY6" fmla="*/ 329250 h 1975463"/>
              <a:gd name="connsiteX7" fmla="*/ 2181204 w 2181204"/>
              <a:gd name="connsiteY7" fmla="*/ 1646213 h 1975463"/>
              <a:gd name="connsiteX8" fmla="*/ 2084769 w 2181204"/>
              <a:gd name="connsiteY8" fmla="*/ 1879028 h 1975463"/>
              <a:gd name="connsiteX9" fmla="*/ 1851954 w 2181204"/>
              <a:gd name="connsiteY9" fmla="*/ 1975463 h 1975463"/>
              <a:gd name="connsiteX10" fmla="*/ 329250 w 2181204"/>
              <a:gd name="connsiteY10" fmla="*/ 1975463 h 1975463"/>
              <a:gd name="connsiteX11" fmla="*/ 96435 w 2181204"/>
              <a:gd name="connsiteY11" fmla="*/ 1879028 h 1975463"/>
              <a:gd name="connsiteX12" fmla="*/ 0 w 2181204"/>
              <a:gd name="connsiteY12" fmla="*/ 1646213 h 1975463"/>
              <a:gd name="connsiteX13" fmla="*/ 0 w 2181204"/>
              <a:gd name="connsiteY13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333939 w 2181204"/>
              <a:gd name="connsiteY4" fmla="*/ 9869 h 1975463"/>
              <a:gd name="connsiteX5" fmla="*/ 1851954 w 2181204"/>
              <a:gd name="connsiteY5" fmla="*/ 0 h 1975463"/>
              <a:gd name="connsiteX6" fmla="*/ 2084769 w 2181204"/>
              <a:gd name="connsiteY6" fmla="*/ 96435 h 1975463"/>
              <a:gd name="connsiteX7" fmla="*/ 2181204 w 2181204"/>
              <a:gd name="connsiteY7" fmla="*/ 329250 h 1975463"/>
              <a:gd name="connsiteX8" fmla="*/ 2181204 w 2181204"/>
              <a:gd name="connsiteY8" fmla="*/ 1646213 h 1975463"/>
              <a:gd name="connsiteX9" fmla="*/ 2084769 w 2181204"/>
              <a:gd name="connsiteY9" fmla="*/ 1879028 h 1975463"/>
              <a:gd name="connsiteX10" fmla="*/ 1851954 w 2181204"/>
              <a:gd name="connsiteY10" fmla="*/ 1975463 h 1975463"/>
              <a:gd name="connsiteX11" fmla="*/ 329250 w 2181204"/>
              <a:gd name="connsiteY11" fmla="*/ 1975463 h 1975463"/>
              <a:gd name="connsiteX12" fmla="*/ 96435 w 2181204"/>
              <a:gd name="connsiteY12" fmla="*/ 1879028 h 1975463"/>
              <a:gd name="connsiteX13" fmla="*/ 0 w 2181204"/>
              <a:gd name="connsiteY13" fmla="*/ 1646213 h 1975463"/>
              <a:gd name="connsiteX14" fmla="*/ 0 w 2181204"/>
              <a:gd name="connsiteY14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934928 w 2181204"/>
              <a:gd name="connsiteY4" fmla="*/ 9869 h 1975463"/>
              <a:gd name="connsiteX5" fmla="*/ 1333939 w 2181204"/>
              <a:gd name="connsiteY5" fmla="*/ 9869 h 1975463"/>
              <a:gd name="connsiteX6" fmla="*/ 1851954 w 2181204"/>
              <a:gd name="connsiteY6" fmla="*/ 0 h 1975463"/>
              <a:gd name="connsiteX7" fmla="*/ 2084769 w 2181204"/>
              <a:gd name="connsiteY7" fmla="*/ 96435 h 1975463"/>
              <a:gd name="connsiteX8" fmla="*/ 2181204 w 2181204"/>
              <a:gd name="connsiteY8" fmla="*/ 329250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333939 w 2181204"/>
              <a:gd name="connsiteY5" fmla="*/ 9869 h 1975463"/>
              <a:gd name="connsiteX6" fmla="*/ 1851954 w 2181204"/>
              <a:gd name="connsiteY6" fmla="*/ 0 h 1975463"/>
              <a:gd name="connsiteX7" fmla="*/ 2084769 w 2181204"/>
              <a:gd name="connsiteY7" fmla="*/ 96435 h 1975463"/>
              <a:gd name="connsiteX8" fmla="*/ 2181204 w 2181204"/>
              <a:gd name="connsiteY8" fmla="*/ 329250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329695 h 1975463"/>
              <a:gd name="connsiteX6" fmla="*/ 1851954 w 2181204"/>
              <a:gd name="connsiteY6" fmla="*/ 0 h 1975463"/>
              <a:gd name="connsiteX7" fmla="*/ 2084769 w 2181204"/>
              <a:gd name="connsiteY7" fmla="*/ 96435 h 1975463"/>
              <a:gd name="connsiteX8" fmla="*/ 2181204 w 2181204"/>
              <a:gd name="connsiteY8" fmla="*/ 329250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617727 h 1975463"/>
              <a:gd name="connsiteX6" fmla="*/ 1851954 w 2181204"/>
              <a:gd name="connsiteY6" fmla="*/ 0 h 1975463"/>
              <a:gd name="connsiteX7" fmla="*/ 2084769 w 2181204"/>
              <a:gd name="connsiteY7" fmla="*/ 96435 h 1975463"/>
              <a:gd name="connsiteX8" fmla="*/ 2181204 w 2181204"/>
              <a:gd name="connsiteY8" fmla="*/ 329250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617727 h 1975463"/>
              <a:gd name="connsiteX6" fmla="*/ 1872208 w 2181204"/>
              <a:gd name="connsiteY6" fmla="*/ 329695 h 1975463"/>
              <a:gd name="connsiteX7" fmla="*/ 2084769 w 2181204"/>
              <a:gd name="connsiteY7" fmla="*/ 96435 h 1975463"/>
              <a:gd name="connsiteX8" fmla="*/ 2181204 w 2181204"/>
              <a:gd name="connsiteY8" fmla="*/ 329250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617727 h 1975463"/>
              <a:gd name="connsiteX6" fmla="*/ 1872208 w 2181204"/>
              <a:gd name="connsiteY6" fmla="*/ 329695 h 1975463"/>
              <a:gd name="connsiteX7" fmla="*/ 2016224 w 2181204"/>
              <a:gd name="connsiteY7" fmla="*/ 473711 h 1975463"/>
              <a:gd name="connsiteX8" fmla="*/ 2181204 w 2181204"/>
              <a:gd name="connsiteY8" fmla="*/ 329250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617727 h 1975463"/>
              <a:gd name="connsiteX6" fmla="*/ 1872208 w 2181204"/>
              <a:gd name="connsiteY6" fmla="*/ 473711 h 1975463"/>
              <a:gd name="connsiteX7" fmla="*/ 2016224 w 2181204"/>
              <a:gd name="connsiteY7" fmla="*/ 473711 h 1975463"/>
              <a:gd name="connsiteX8" fmla="*/ 2181204 w 2181204"/>
              <a:gd name="connsiteY8" fmla="*/ 329250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617727 h 1975463"/>
              <a:gd name="connsiteX6" fmla="*/ 1872208 w 2181204"/>
              <a:gd name="connsiteY6" fmla="*/ 473711 h 1975463"/>
              <a:gd name="connsiteX7" fmla="*/ 2016224 w 2181204"/>
              <a:gd name="connsiteY7" fmla="*/ 473711 h 1975463"/>
              <a:gd name="connsiteX8" fmla="*/ 2016224 w 2181204"/>
              <a:gd name="connsiteY8" fmla="*/ 617727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617727 h 1975463"/>
              <a:gd name="connsiteX6" fmla="*/ 1872208 w 2181204"/>
              <a:gd name="connsiteY6" fmla="*/ 473711 h 1975463"/>
              <a:gd name="connsiteX7" fmla="*/ 1800200 w 2181204"/>
              <a:gd name="connsiteY7" fmla="*/ 761743 h 1975463"/>
              <a:gd name="connsiteX8" fmla="*/ 2016224 w 2181204"/>
              <a:gd name="connsiteY8" fmla="*/ 617727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617727 h 1975463"/>
              <a:gd name="connsiteX6" fmla="*/ 1800200 w 2181204"/>
              <a:gd name="connsiteY6" fmla="*/ 473711 h 1975463"/>
              <a:gd name="connsiteX7" fmla="*/ 1800200 w 2181204"/>
              <a:gd name="connsiteY7" fmla="*/ 761743 h 1975463"/>
              <a:gd name="connsiteX8" fmla="*/ 2016224 w 2181204"/>
              <a:gd name="connsiteY8" fmla="*/ 617727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718797 w 2181204"/>
              <a:gd name="connsiteY3" fmla="*/ 9869 h 1975463"/>
              <a:gd name="connsiteX4" fmla="*/ 1008112 w 2181204"/>
              <a:gd name="connsiteY4" fmla="*/ 257687 h 1975463"/>
              <a:gd name="connsiteX5" fmla="*/ 1440160 w 2181204"/>
              <a:gd name="connsiteY5" fmla="*/ 617727 h 1975463"/>
              <a:gd name="connsiteX6" fmla="*/ 1584176 w 2181204"/>
              <a:gd name="connsiteY6" fmla="*/ 689735 h 1975463"/>
              <a:gd name="connsiteX7" fmla="*/ 1800200 w 2181204"/>
              <a:gd name="connsiteY7" fmla="*/ 761743 h 1975463"/>
              <a:gd name="connsiteX8" fmla="*/ 2016224 w 2181204"/>
              <a:gd name="connsiteY8" fmla="*/ 617727 h 1975463"/>
              <a:gd name="connsiteX9" fmla="*/ 2181204 w 2181204"/>
              <a:gd name="connsiteY9" fmla="*/ 1646213 h 1975463"/>
              <a:gd name="connsiteX10" fmla="*/ 2084769 w 2181204"/>
              <a:gd name="connsiteY10" fmla="*/ 1879028 h 1975463"/>
              <a:gd name="connsiteX11" fmla="*/ 1851954 w 2181204"/>
              <a:gd name="connsiteY11" fmla="*/ 1975463 h 1975463"/>
              <a:gd name="connsiteX12" fmla="*/ 329250 w 2181204"/>
              <a:gd name="connsiteY12" fmla="*/ 1975463 h 1975463"/>
              <a:gd name="connsiteX13" fmla="*/ 96435 w 2181204"/>
              <a:gd name="connsiteY13" fmla="*/ 1879028 h 1975463"/>
              <a:gd name="connsiteX14" fmla="*/ 0 w 2181204"/>
              <a:gd name="connsiteY14" fmla="*/ 1646213 h 1975463"/>
              <a:gd name="connsiteX15" fmla="*/ 0 w 2181204"/>
              <a:gd name="connsiteY15" fmla="*/ 329250 h 1975463"/>
              <a:gd name="connsiteX0" fmla="*/ 0 w 2112147"/>
              <a:gd name="connsiteY0" fmla="*/ 329250 h 1975463"/>
              <a:gd name="connsiteX1" fmla="*/ 96435 w 2112147"/>
              <a:gd name="connsiteY1" fmla="*/ 96435 h 1975463"/>
              <a:gd name="connsiteX2" fmla="*/ 329250 w 2112147"/>
              <a:gd name="connsiteY2" fmla="*/ 0 h 1975463"/>
              <a:gd name="connsiteX3" fmla="*/ 718797 w 2112147"/>
              <a:gd name="connsiteY3" fmla="*/ 9869 h 1975463"/>
              <a:gd name="connsiteX4" fmla="*/ 1008112 w 2112147"/>
              <a:gd name="connsiteY4" fmla="*/ 257687 h 1975463"/>
              <a:gd name="connsiteX5" fmla="*/ 1440160 w 2112147"/>
              <a:gd name="connsiteY5" fmla="*/ 617727 h 1975463"/>
              <a:gd name="connsiteX6" fmla="*/ 1584176 w 2112147"/>
              <a:gd name="connsiteY6" fmla="*/ 689735 h 1975463"/>
              <a:gd name="connsiteX7" fmla="*/ 1800200 w 2112147"/>
              <a:gd name="connsiteY7" fmla="*/ 761743 h 1975463"/>
              <a:gd name="connsiteX8" fmla="*/ 2016224 w 2112147"/>
              <a:gd name="connsiteY8" fmla="*/ 617727 h 1975463"/>
              <a:gd name="connsiteX9" fmla="*/ 2016224 w 2112147"/>
              <a:gd name="connsiteY9" fmla="*/ 1697847 h 1975463"/>
              <a:gd name="connsiteX10" fmla="*/ 2084769 w 2112147"/>
              <a:gd name="connsiteY10" fmla="*/ 1879028 h 1975463"/>
              <a:gd name="connsiteX11" fmla="*/ 1851954 w 2112147"/>
              <a:gd name="connsiteY11" fmla="*/ 1975463 h 1975463"/>
              <a:gd name="connsiteX12" fmla="*/ 329250 w 2112147"/>
              <a:gd name="connsiteY12" fmla="*/ 1975463 h 1975463"/>
              <a:gd name="connsiteX13" fmla="*/ 96435 w 2112147"/>
              <a:gd name="connsiteY13" fmla="*/ 1879028 h 1975463"/>
              <a:gd name="connsiteX14" fmla="*/ 0 w 2112147"/>
              <a:gd name="connsiteY14" fmla="*/ 1646213 h 1975463"/>
              <a:gd name="connsiteX15" fmla="*/ 0 w 2112147"/>
              <a:gd name="connsiteY15" fmla="*/ 329250 h 1975463"/>
              <a:gd name="connsiteX0" fmla="*/ 0 w 2112147"/>
              <a:gd name="connsiteY0" fmla="*/ 329250 h 1975463"/>
              <a:gd name="connsiteX1" fmla="*/ 96435 w 2112147"/>
              <a:gd name="connsiteY1" fmla="*/ 96435 h 1975463"/>
              <a:gd name="connsiteX2" fmla="*/ 329250 w 2112147"/>
              <a:gd name="connsiteY2" fmla="*/ 0 h 1975463"/>
              <a:gd name="connsiteX3" fmla="*/ 576065 w 2112147"/>
              <a:gd name="connsiteY3" fmla="*/ 185679 h 1975463"/>
              <a:gd name="connsiteX4" fmla="*/ 1008112 w 2112147"/>
              <a:gd name="connsiteY4" fmla="*/ 257687 h 1975463"/>
              <a:gd name="connsiteX5" fmla="*/ 1440160 w 2112147"/>
              <a:gd name="connsiteY5" fmla="*/ 617727 h 1975463"/>
              <a:gd name="connsiteX6" fmla="*/ 1584176 w 2112147"/>
              <a:gd name="connsiteY6" fmla="*/ 689735 h 1975463"/>
              <a:gd name="connsiteX7" fmla="*/ 1800200 w 2112147"/>
              <a:gd name="connsiteY7" fmla="*/ 761743 h 1975463"/>
              <a:gd name="connsiteX8" fmla="*/ 2016224 w 2112147"/>
              <a:gd name="connsiteY8" fmla="*/ 617727 h 1975463"/>
              <a:gd name="connsiteX9" fmla="*/ 2016224 w 2112147"/>
              <a:gd name="connsiteY9" fmla="*/ 1697847 h 1975463"/>
              <a:gd name="connsiteX10" fmla="*/ 2084769 w 2112147"/>
              <a:gd name="connsiteY10" fmla="*/ 1879028 h 1975463"/>
              <a:gd name="connsiteX11" fmla="*/ 1851954 w 2112147"/>
              <a:gd name="connsiteY11" fmla="*/ 1975463 h 1975463"/>
              <a:gd name="connsiteX12" fmla="*/ 329250 w 2112147"/>
              <a:gd name="connsiteY12" fmla="*/ 1975463 h 1975463"/>
              <a:gd name="connsiteX13" fmla="*/ 96435 w 2112147"/>
              <a:gd name="connsiteY13" fmla="*/ 1879028 h 1975463"/>
              <a:gd name="connsiteX14" fmla="*/ 0 w 2112147"/>
              <a:gd name="connsiteY14" fmla="*/ 1646213 h 1975463"/>
              <a:gd name="connsiteX15" fmla="*/ 0 w 2112147"/>
              <a:gd name="connsiteY15" fmla="*/ 329250 h 1975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2147" h="1975463">
                <a:moveTo>
                  <a:pt x="0" y="329250"/>
                </a:moveTo>
                <a:cubicBezTo>
                  <a:pt x="0" y="241927"/>
                  <a:pt x="34689" y="158181"/>
                  <a:pt x="96435" y="96435"/>
                </a:cubicBezTo>
                <a:cubicBezTo>
                  <a:pt x="158181" y="34689"/>
                  <a:pt x="225523" y="14428"/>
                  <a:pt x="329250" y="0"/>
                </a:cubicBezTo>
                <a:lnTo>
                  <a:pt x="576065" y="185679"/>
                </a:lnTo>
                <a:lnTo>
                  <a:pt x="1008112" y="257687"/>
                </a:lnTo>
                <a:lnTo>
                  <a:pt x="1440160" y="617727"/>
                </a:lnTo>
                <a:lnTo>
                  <a:pt x="1584176" y="689735"/>
                </a:lnTo>
                <a:cubicBezTo>
                  <a:pt x="1671499" y="689735"/>
                  <a:pt x="1776197" y="737740"/>
                  <a:pt x="1800200" y="761743"/>
                </a:cubicBezTo>
                <a:lnTo>
                  <a:pt x="2016224" y="617727"/>
                </a:lnTo>
                <a:lnTo>
                  <a:pt x="2016224" y="1697847"/>
                </a:lnTo>
                <a:cubicBezTo>
                  <a:pt x="2016224" y="1785170"/>
                  <a:pt x="2112147" y="1832759"/>
                  <a:pt x="2084769" y="1879028"/>
                </a:cubicBezTo>
                <a:cubicBezTo>
                  <a:pt x="2057391" y="1925297"/>
                  <a:pt x="1939277" y="1975463"/>
                  <a:pt x="1851954" y="1975463"/>
                </a:cubicBezTo>
                <a:lnTo>
                  <a:pt x="329250" y="1975463"/>
                </a:lnTo>
                <a:cubicBezTo>
                  <a:pt x="241927" y="1975463"/>
                  <a:pt x="158181" y="1940774"/>
                  <a:pt x="96435" y="1879028"/>
                </a:cubicBezTo>
                <a:cubicBezTo>
                  <a:pt x="34689" y="1817282"/>
                  <a:pt x="0" y="1733535"/>
                  <a:pt x="0" y="1646213"/>
                </a:cubicBezTo>
                <a:lnTo>
                  <a:pt x="0" y="329250"/>
                </a:lnTo>
                <a:close/>
              </a:path>
            </a:pathLst>
          </a:custGeom>
          <a:blipFill dpi="0" rotWithShape="1">
            <a:blip r:embed="rId3" cstate="print"/>
            <a:srcRect/>
            <a:tile tx="0" ty="0" sx="20000" sy="20000" flip="none" algn="tl"/>
          </a:blipFill>
          <a:ln w="19050"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254000" h="381000"/>
            <a:bevelB w="190500" h="190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402167" y="4519085"/>
            <a:ext cx="727068" cy="658488"/>
          </a:xfrm>
          <a:prstGeom prst="ellipse">
            <a:avLst/>
          </a:prstGeom>
          <a:scene3d>
            <a:camera prst="orthographicFront"/>
            <a:lightRig rig="twoPt" dir="t"/>
          </a:scene3d>
          <a:sp3d prstMaterial="metal">
            <a:bevelT w="1905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олнце 14"/>
          <p:cNvSpPr/>
          <p:nvPr/>
        </p:nvSpPr>
        <p:spPr>
          <a:xfrm>
            <a:off x="1467366" y="3970345"/>
            <a:ext cx="415467" cy="438992"/>
          </a:xfrm>
          <a:prstGeom prst="sun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Блок-схема: узел суммирования 15"/>
          <p:cNvSpPr/>
          <p:nvPr/>
        </p:nvSpPr>
        <p:spPr>
          <a:xfrm>
            <a:off x="2051720" y="4221088"/>
            <a:ext cx="415467" cy="329244"/>
          </a:xfrm>
          <a:prstGeom prst="flowChartSummingJunction">
            <a:avLst/>
          </a:prstGeom>
          <a:solidFill>
            <a:srgbClr val="FF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4-конечная звезда 17"/>
          <p:cNvSpPr/>
          <p:nvPr/>
        </p:nvSpPr>
        <p:spPr>
          <a:xfrm>
            <a:off x="1467366" y="4409337"/>
            <a:ext cx="830935" cy="658488"/>
          </a:xfrm>
          <a:prstGeom prst="star4">
            <a:avLst/>
          </a:prstGeom>
          <a:solidFill>
            <a:srgbClr val="00B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259632" y="2204864"/>
            <a:ext cx="6552728" cy="1326489"/>
          </a:xfrm>
          <a:prstGeom prst="rect">
            <a:avLst/>
          </a:prstGeom>
          <a:blipFill dpi="0" rotWithShape="1">
            <a:blip r:embed="rId4" cstate="print">
              <a:alphaModFix amt="89000"/>
            </a:blip>
            <a:srcRect/>
            <a:tile tx="50800" ty="0" sx="86000" sy="69000" flip="xy" algn="br"/>
          </a:blipFill>
          <a:ln w="508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4357" name="Группа 20"/>
          <p:cNvGrpSpPr>
            <a:grpSpLocks/>
          </p:cNvGrpSpPr>
          <p:nvPr/>
        </p:nvGrpSpPr>
        <p:grpSpPr bwMode="auto">
          <a:xfrm>
            <a:off x="3440113" y="3575050"/>
            <a:ext cx="2181225" cy="1976438"/>
            <a:chOff x="857224" y="1643050"/>
            <a:chExt cx="1500198" cy="1285884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857224" y="1643050"/>
              <a:ext cx="1500198" cy="1285884"/>
            </a:xfrm>
            <a:prstGeom prst="roundRect">
              <a:avLst/>
            </a:prstGeom>
            <a:solidFill>
              <a:srgbClr val="D387CA">
                <a:alpha val="45000"/>
              </a:srgbClr>
            </a:solidFill>
            <a:ln w="19050">
              <a:solidFill>
                <a:schemeClr val="tx2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254000" h="381000"/>
              <a:bevelB w="190500" h="190500"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1643042" y="2285992"/>
              <a:ext cx="500066" cy="428628"/>
            </a:xfrm>
            <a:prstGeom prst="ellipse">
              <a:avLst/>
            </a:prstGeom>
            <a:scene3d>
              <a:camera prst="orthographicFront"/>
              <a:lightRig rig="twoPt" dir="t"/>
            </a:scene3d>
            <a:sp3d prstMaterial="metal">
              <a:bevelT w="1905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Солнце 23"/>
            <p:cNvSpPr/>
            <p:nvPr/>
          </p:nvSpPr>
          <p:spPr>
            <a:xfrm>
              <a:off x="1000100" y="1928802"/>
              <a:ext cx="285752" cy="285752"/>
            </a:xfrm>
            <a:prstGeom prst="sun">
              <a:avLst/>
            </a:prstGeom>
            <a:solidFill>
              <a:srgbClr val="FFFF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5" name="Блок-схема: узел суммирования 24"/>
            <p:cNvSpPr/>
            <p:nvPr/>
          </p:nvSpPr>
          <p:spPr>
            <a:xfrm>
              <a:off x="1428728" y="1857364"/>
              <a:ext cx="285752" cy="214314"/>
            </a:xfrm>
            <a:prstGeom prst="flowChartSummingJunction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4-конечная звезда 25"/>
            <p:cNvSpPr/>
            <p:nvPr/>
          </p:nvSpPr>
          <p:spPr>
            <a:xfrm>
              <a:off x="1000100" y="2214554"/>
              <a:ext cx="571504" cy="428628"/>
            </a:xfrm>
            <a:prstGeom prst="star4">
              <a:avLst/>
            </a:prstGeom>
            <a:solidFill>
              <a:srgbClr val="00B050"/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28" name="Полилиния 27"/>
          <p:cNvSpPr/>
          <p:nvPr/>
        </p:nvSpPr>
        <p:spPr>
          <a:xfrm>
            <a:off x="5692616" y="3557847"/>
            <a:ext cx="2110628" cy="1992870"/>
          </a:xfrm>
          <a:custGeom>
            <a:avLst/>
            <a:gdLst>
              <a:gd name="connsiteX0" fmla="*/ 0 w 2181204"/>
              <a:gd name="connsiteY0" fmla="*/ 329250 h 1975463"/>
              <a:gd name="connsiteX1" fmla="*/ 96435 w 2181204"/>
              <a:gd name="connsiteY1" fmla="*/ 96435 h 1975463"/>
              <a:gd name="connsiteX2" fmla="*/ 329250 w 2181204"/>
              <a:gd name="connsiteY2" fmla="*/ 0 h 1975463"/>
              <a:gd name="connsiteX3" fmla="*/ 1851954 w 2181204"/>
              <a:gd name="connsiteY3" fmla="*/ 0 h 1975463"/>
              <a:gd name="connsiteX4" fmla="*/ 2084769 w 2181204"/>
              <a:gd name="connsiteY4" fmla="*/ 96435 h 1975463"/>
              <a:gd name="connsiteX5" fmla="*/ 2181204 w 2181204"/>
              <a:gd name="connsiteY5" fmla="*/ 329250 h 1975463"/>
              <a:gd name="connsiteX6" fmla="*/ 2181204 w 2181204"/>
              <a:gd name="connsiteY6" fmla="*/ 1646213 h 1975463"/>
              <a:gd name="connsiteX7" fmla="*/ 2084769 w 2181204"/>
              <a:gd name="connsiteY7" fmla="*/ 1879028 h 1975463"/>
              <a:gd name="connsiteX8" fmla="*/ 1851954 w 2181204"/>
              <a:gd name="connsiteY8" fmla="*/ 1975463 h 1975463"/>
              <a:gd name="connsiteX9" fmla="*/ 329250 w 2181204"/>
              <a:gd name="connsiteY9" fmla="*/ 1975463 h 1975463"/>
              <a:gd name="connsiteX10" fmla="*/ 96435 w 2181204"/>
              <a:gd name="connsiteY10" fmla="*/ 1879028 h 1975463"/>
              <a:gd name="connsiteX11" fmla="*/ 0 w 2181204"/>
              <a:gd name="connsiteY11" fmla="*/ 1646213 h 1975463"/>
              <a:gd name="connsiteX12" fmla="*/ 0 w 2181204"/>
              <a:gd name="connsiteY12" fmla="*/ 329250 h 1975463"/>
              <a:gd name="connsiteX0" fmla="*/ 2636 w 2183840"/>
              <a:gd name="connsiteY0" fmla="*/ 329250 h 1975463"/>
              <a:gd name="connsiteX1" fmla="*/ 99071 w 2183840"/>
              <a:gd name="connsiteY1" fmla="*/ 96435 h 1975463"/>
              <a:gd name="connsiteX2" fmla="*/ 331886 w 2183840"/>
              <a:gd name="connsiteY2" fmla="*/ 0 h 1975463"/>
              <a:gd name="connsiteX3" fmla="*/ 1854590 w 2183840"/>
              <a:gd name="connsiteY3" fmla="*/ 0 h 1975463"/>
              <a:gd name="connsiteX4" fmla="*/ 2087405 w 2183840"/>
              <a:gd name="connsiteY4" fmla="*/ 96435 h 1975463"/>
              <a:gd name="connsiteX5" fmla="*/ 2183840 w 2183840"/>
              <a:gd name="connsiteY5" fmla="*/ 329250 h 1975463"/>
              <a:gd name="connsiteX6" fmla="*/ 2183840 w 2183840"/>
              <a:gd name="connsiteY6" fmla="*/ 1646213 h 1975463"/>
              <a:gd name="connsiteX7" fmla="*/ 2087405 w 2183840"/>
              <a:gd name="connsiteY7" fmla="*/ 1879028 h 1975463"/>
              <a:gd name="connsiteX8" fmla="*/ 1854590 w 2183840"/>
              <a:gd name="connsiteY8" fmla="*/ 1975463 h 1975463"/>
              <a:gd name="connsiteX9" fmla="*/ 331886 w 2183840"/>
              <a:gd name="connsiteY9" fmla="*/ 1975463 h 1975463"/>
              <a:gd name="connsiteX10" fmla="*/ 99071 w 2183840"/>
              <a:gd name="connsiteY10" fmla="*/ 1879028 h 1975463"/>
              <a:gd name="connsiteX11" fmla="*/ 2636 w 2183840"/>
              <a:gd name="connsiteY11" fmla="*/ 1646213 h 1975463"/>
              <a:gd name="connsiteX12" fmla="*/ 0 w 2183840"/>
              <a:gd name="connsiteY12" fmla="*/ 813866 h 1975463"/>
              <a:gd name="connsiteX13" fmla="*/ 2636 w 2183840"/>
              <a:gd name="connsiteY13" fmla="*/ 329250 h 1975463"/>
              <a:gd name="connsiteX0" fmla="*/ 19701 w 2200905"/>
              <a:gd name="connsiteY0" fmla="*/ 329250 h 1975463"/>
              <a:gd name="connsiteX1" fmla="*/ 116136 w 2200905"/>
              <a:gd name="connsiteY1" fmla="*/ 96435 h 1975463"/>
              <a:gd name="connsiteX2" fmla="*/ 348951 w 2200905"/>
              <a:gd name="connsiteY2" fmla="*/ 0 h 1975463"/>
              <a:gd name="connsiteX3" fmla="*/ 1871655 w 2200905"/>
              <a:gd name="connsiteY3" fmla="*/ 0 h 1975463"/>
              <a:gd name="connsiteX4" fmla="*/ 2104470 w 2200905"/>
              <a:gd name="connsiteY4" fmla="*/ 96435 h 1975463"/>
              <a:gd name="connsiteX5" fmla="*/ 2200905 w 2200905"/>
              <a:gd name="connsiteY5" fmla="*/ 329250 h 1975463"/>
              <a:gd name="connsiteX6" fmla="*/ 2200905 w 2200905"/>
              <a:gd name="connsiteY6" fmla="*/ 1646213 h 1975463"/>
              <a:gd name="connsiteX7" fmla="*/ 2104470 w 2200905"/>
              <a:gd name="connsiteY7" fmla="*/ 1879028 h 1975463"/>
              <a:gd name="connsiteX8" fmla="*/ 1871655 w 2200905"/>
              <a:gd name="connsiteY8" fmla="*/ 1975463 h 1975463"/>
              <a:gd name="connsiteX9" fmla="*/ 348951 w 2200905"/>
              <a:gd name="connsiteY9" fmla="*/ 1975463 h 1975463"/>
              <a:gd name="connsiteX10" fmla="*/ 116136 w 2200905"/>
              <a:gd name="connsiteY10" fmla="*/ 1879028 h 1975463"/>
              <a:gd name="connsiteX11" fmla="*/ 19701 w 2200905"/>
              <a:gd name="connsiteY11" fmla="*/ 1646213 h 1975463"/>
              <a:gd name="connsiteX12" fmla="*/ 17065 w 2200905"/>
              <a:gd name="connsiteY12" fmla="*/ 813866 h 1975463"/>
              <a:gd name="connsiteX13" fmla="*/ 439 w 2200905"/>
              <a:gd name="connsiteY13" fmla="*/ 1179626 h 1975463"/>
              <a:gd name="connsiteX14" fmla="*/ 19701 w 2200905"/>
              <a:gd name="connsiteY14" fmla="*/ 329250 h 1975463"/>
              <a:gd name="connsiteX0" fmla="*/ 19283 w 2200487"/>
              <a:gd name="connsiteY0" fmla="*/ 329250 h 1975463"/>
              <a:gd name="connsiteX1" fmla="*/ 115718 w 2200487"/>
              <a:gd name="connsiteY1" fmla="*/ 96435 h 1975463"/>
              <a:gd name="connsiteX2" fmla="*/ 348533 w 2200487"/>
              <a:gd name="connsiteY2" fmla="*/ 0 h 1975463"/>
              <a:gd name="connsiteX3" fmla="*/ 1871237 w 2200487"/>
              <a:gd name="connsiteY3" fmla="*/ 0 h 1975463"/>
              <a:gd name="connsiteX4" fmla="*/ 2104052 w 2200487"/>
              <a:gd name="connsiteY4" fmla="*/ 96435 h 1975463"/>
              <a:gd name="connsiteX5" fmla="*/ 2200487 w 2200487"/>
              <a:gd name="connsiteY5" fmla="*/ 329250 h 1975463"/>
              <a:gd name="connsiteX6" fmla="*/ 2200487 w 2200487"/>
              <a:gd name="connsiteY6" fmla="*/ 1646213 h 1975463"/>
              <a:gd name="connsiteX7" fmla="*/ 2104052 w 2200487"/>
              <a:gd name="connsiteY7" fmla="*/ 1879028 h 1975463"/>
              <a:gd name="connsiteX8" fmla="*/ 1871237 w 2200487"/>
              <a:gd name="connsiteY8" fmla="*/ 1975463 h 1975463"/>
              <a:gd name="connsiteX9" fmla="*/ 348533 w 2200487"/>
              <a:gd name="connsiteY9" fmla="*/ 1975463 h 1975463"/>
              <a:gd name="connsiteX10" fmla="*/ 115718 w 2200487"/>
              <a:gd name="connsiteY10" fmla="*/ 1879028 h 1975463"/>
              <a:gd name="connsiteX11" fmla="*/ 19283 w 2200487"/>
              <a:gd name="connsiteY11" fmla="*/ 1646213 h 1975463"/>
              <a:gd name="connsiteX12" fmla="*/ 16647 w 2200487"/>
              <a:gd name="connsiteY12" fmla="*/ 813866 h 1975463"/>
              <a:gd name="connsiteX13" fmla="*/ 265388 w 2200487"/>
              <a:gd name="connsiteY13" fmla="*/ 1149890 h 1975463"/>
              <a:gd name="connsiteX14" fmla="*/ 19283 w 2200487"/>
              <a:gd name="connsiteY14" fmla="*/ 329250 h 1975463"/>
              <a:gd name="connsiteX0" fmla="*/ 46864 w 2228068"/>
              <a:gd name="connsiteY0" fmla="*/ 329250 h 1975463"/>
              <a:gd name="connsiteX1" fmla="*/ 143299 w 2228068"/>
              <a:gd name="connsiteY1" fmla="*/ 96435 h 1975463"/>
              <a:gd name="connsiteX2" fmla="*/ 376114 w 2228068"/>
              <a:gd name="connsiteY2" fmla="*/ 0 h 1975463"/>
              <a:gd name="connsiteX3" fmla="*/ 1898818 w 2228068"/>
              <a:gd name="connsiteY3" fmla="*/ 0 h 1975463"/>
              <a:gd name="connsiteX4" fmla="*/ 2131633 w 2228068"/>
              <a:gd name="connsiteY4" fmla="*/ 96435 h 1975463"/>
              <a:gd name="connsiteX5" fmla="*/ 2228068 w 2228068"/>
              <a:gd name="connsiteY5" fmla="*/ 329250 h 1975463"/>
              <a:gd name="connsiteX6" fmla="*/ 2228068 w 2228068"/>
              <a:gd name="connsiteY6" fmla="*/ 1646213 h 1975463"/>
              <a:gd name="connsiteX7" fmla="*/ 2131633 w 2228068"/>
              <a:gd name="connsiteY7" fmla="*/ 1879028 h 1975463"/>
              <a:gd name="connsiteX8" fmla="*/ 1898818 w 2228068"/>
              <a:gd name="connsiteY8" fmla="*/ 1975463 h 1975463"/>
              <a:gd name="connsiteX9" fmla="*/ 376114 w 2228068"/>
              <a:gd name="connsiteY9" fmla="*/ 1975463 h 1975463"/>
              <a:gd name="connsiteX10" fmla="*/ 143299 w 2228068"/>
              <a:gd name="connsiteY10" fmla="*/ 1879028 h 1975463"/>
              <a:gd name="connsiteX11" fmla="*/ 46864 w 2228068"/>
              <a:gd name="connsiteY11" fmla="*/ 1646213 h 1975463"/>
              <a:gd name="connsiteX12" fmla="*/ 27603 w 2228068"/>
              <a:gd name="connsiteY12" fmla="*/ 1312630 h 1975463"/>
              <a:gd name="connsiteX13" fmla="*/ 44228 w 2228068"/>
              <a:gd name="connsiteY13" fmla="*/ 813866 h 1975463"/>
              <a:gd name="connsiteX14" fmla="*/ 292969 w 2228068"/>
              <a:gd name="connsiteY14" fmla="*/ 1149890 h 1975463"/>
              <a:gd name="connsiteX15" fmla="*/ 46864 w 2228068"/>
              <a:gd name="connsiteY15" fmla="*/ 329250 h 1975463"/>
              <a:gd name="connsiteX0" fmla="*/ 46864 w 2228068"/>
              <a:gd name="connsiteY0" fmla="*/ 329250 h 1975463"/>
              <a:gd name="connsiteX1" fmla="*/ 143299 w 2228068"/>
              <a:gd name="connsiteY1" fmla="*/ 96435 h 1975463"/>
              <a:gd name="connsiteX2" fmla="*/ 376114 w 2228068"/>
              <a:gd name="connsiteY2" fmla="*/ 0 h 1975463"/>
              <a:gd name="connsiteX3" fmla="*/ 1898818 w 2228068"/>
              <a:gd name="connsiteY3" fmla="*/ 0 h 1975463"/>
              <a:gd name="connsiteX4" fmla="*/ 2131633 w 2228068"/>
              <a:gd name="connsiteY4" fmla="*/ 96435 h 1975463"/>
              <a:gd name="connsiteX5" fmla="*/ 2228068 w 2228068"/>
              <a:gd name="connsiteY5" fmla="*/ 329250 h 1975463"/>
              <a:gd name="connsiteX6" fmla="*/ 2228068 w 2228068"/>
              <a:gd name="connsiteY6" fmla="*/ 1646213 h 1975463"/>
              <a:gd name="connsiteX7" fmla="*/ 2131633 w 2228068"/>
              <a:gd name="connsiteY7" fmla="*/ 1879028 h 1975463"/>
              <a:gd name="connsiteX8" fmla="*/ 1898818 w 2228068"/>
              <a:gd name="connsiteY8" fmla="*/ 1975463 h 1975463"/>
              <a:gd name="connsiteX9" fmla="*/ 376114 w 2228068"/>
              <a:gd name="connsiteY9" fmla="*/ 1975463 h 1975463"/>
              <a:gd name="connsiteX10" fmla="*/ 143299 w 2228068"/>
              <a:gd name="connsiteY10" fmla="*/ 1879028 h 1975463"/>
              <a:gd name="connsiteX11" fmla="*/ 46864 w 2228068"/>
              <a:gd name="connsiteY11" fmla="*/ 1646213 h 1975463"/>
              <a:gd name="connsiteX12" fmla="*/ 292969 w 2228068"/>
              <a:gd name="connsiteY12" fmla="*/ 1437922 h 1975463"/>
              <a:gd name="connsiteX13" fmla="*/ 44228 w 2228068"/>
              <a:gd name="connsiteY13" fmla="*/ 813866 h 1975463"/>
              <a:gd name="connsiteX14" fmla="*/ 292969 w 2228068"/>
              <a:gd name="connsiteY14" fmla="*/ 1149890 h 1975463"/>
              <a:gd name="connsiteX15" fmla="*/ 46864 w 2228068"/>
              <a:gd name="connsiteY15" fmla="*/ 329250 h 1975463"/>
              <a:gd name="connsiteX0" fmla="*/ 24945 w 2206149"/>
              <a:gd name="connsiteY0" fmla="*/ 329250 h 1975463"/>
              <a:gd name="connsiteX1" fmla="*/ 121380 w 2206149"/>
              <a:gd name="connsiteY1" fmla="*/ 96435 h 1975463"/>
              <a:gd name="connsiteX2" fmla="*/ 354195 w 2206149"/>
              <a:gd name="connsiteY2" fmla="*/ 0 h 1975463"/>
              <a:gd name="connsiteX3" fmla="*/ 1876899 w 2206149"/>
              <a:gd name="connsiteY3" fmla="*/ 0 h 1975463"/>
              <a:gd name="connsiteX4" fmla="*/ 2109714 w 2206149"/>
              <a:gd name="connsiteY4" fmla="*/ 96435 h 1975463"/>
              <a:gd name="connsiteX5" fmla="*/ 2206149 w 2206149"/>
              <a:gd name="connsiteY5" fmla="*/ 329250 h 1975463"/>
              <a:gd name="connsiteX6" fmla="*/ 2206149 w 2206149"/>
              <a:gd name="connsiteY6" fmla="*/ 1646213 h 1975463"/>
              <a:gd name="connsiteX7" fmla="*/ 2109714 w 2206149"/>
              <a:gd name="connsiteY7" fmla="*/ 1879028 h 1975463"/>
              <a:gd name="connsiteX8" fmla="*/ 1876899 w 2206149"/>
              <a:gd name="connsiteY8" fmla="*/ 1975463 h 1975463"/>
              <a:gd name="connsiteX9" fmla="*/ 354195 w 2206149"/>
              <a:gd name="connsiteY9" fmla="*/ 1975463 h 1975463"/>
              <a:gd name="connsiteX10" fmla="*/ 121380 w 2206149"/>
              <a:gd name="connsiteY10" fmla="*/ 1879028 h 1975463"/>
              <a:gd name="connsiteX11" fmla="*/ 24945 w 2206149"/>
              <a:gd name="connsiteY11" fmla="*/ 1646213 h 1975463"/>
              <a:gd name="connsiteX12" fmla="*/ 271050 w 2206149"/>
              <a:gd name="connsiteY12" fmla="*/ 1437922 h 1975463"/>
              <a:gd name="connsiteX13" fmla="*/ 199042 w 2206149"/>
              <a:gd name="connsiteY13" fmla="*/ 1149890 h 1975463"/>
              <a:gd name="connsiteX14" fmla="*/ 271050 w 2206149"/>
              <a:gd name="connsiteY14" fmla="*/ 1149890 h 1975463"/>
              <a:gd name="connsiteX15" fmla="*/ 24945 w 2206149"/>
              <a:gd name="connsiteY15" fmla="*/ 329250 h 1975463"/>
              <a:gd name="connsiteX0" fmla="*/ 19283 w 2200487"/>
              <a:gd name="connsiteY0" fmla="*/ 329250 h 1975463"/>
              <a:gd name="connsiteX1" fmla="*/ 115718 w 2200487"/>
              <a:gd name="connsiteY1" fmla="*/ 96435 h 1975463"/>
              <a:gd name="connsiteX2" fmla="*/ 348533 w 2200487"/>
              <a:gd name="connsiteY2" fmla="*/ 0 h 1975463"/>
              <a:gd name="connsiteX3" fmla="*/ 1871237 w 2200487"/>
              <a:gd name="connsiteY3" fmla="*/ 0 h 1975463"/>
              <a:gd name="connsiteX4" fmla="*/ 2104052 w 2200487"/>
              <a:gd name="connsiteY4" fmla="*/ 96435 h 1975463"/>
              <a:gd name="connsiteX5" fmla="*/ 2200487 w 2200487"/>
              <a:gd name="connsiteY5" fmla="*/ 329250 h 1975463"/>
              <a:gd name="connsiteX6" fmla="*/ 2200487 w 2200487"/>
              <a:gd name="connsiteY6" fmla="*/ 1646213 h 1975463"/>
              <a:gd name="connsiteX7" fmla="*/ 2104052 w 2200487"/>
              <a:gd name="connsiteY7" fmla="*/ 1879028 h 1975463"/>
              <a:gd name="connsiteX8" fmla="*/ 1871237 w 2200487"/>
              <a:gd name="connsiteY8" fmla="*/ 1975463 h 1975463"/>
              <a:gd name="connsiteX9" fmla="*/ 348533 w 2200487"/>
              <a:gd name="connsiteY9" fmla="*/ 1975463 h 1975463"/>
              <a:gd name="connsiteX10" fmla="*/ 115718 w 2200487"/>
              <a:gd name="connsiteY10" fmla="*/ 1879028 h 1975463"/>
              <a:gd name="connsiteX11" fmla="*/ 193380 w 2200487"/>
              <a:gd name="connsiteY11" fmla="*/ 1725954 h 1975463"/>
              <a:gd name="connsiteX12" fmla="*/ 265388 w 2200487"/>
              <a:gd name="connsiteY12" fmla="*/ 1437922 h 1975463"/>
              <a:gd name="connsiteX13" fmla="*/ 193380 w 2200487"/>
              <a:gd name="connsiteY13" fmla="*/ 1149890 h 1975463"/>
              <a:gd name="connsiteX14" fmla="*/ 265388 w 2200487"/>
              <a:gd name="connsiteY14" fmla="*/ 1149890 h 1975463"/>
              <a:gd name="connsiteX15" fmla="*/ 19283 w 2200487"/>
              <a:gd name="connsiteY15" fmla="*/ 329250 h 1975463"/>
              <a:gd name="connsiteX0" fmla="*/ 19283 w 2200487"/>
              <a:gd name="connsiteY0" fmla="*/ 329250 h 1975463"/>
              <a:gd name="connsiteX1" fmla="*/ 337396 w 2200487"/>
              <a:gd name="connsiteY1" fmla="*/ 213786 h 1975463"/>
              <a:gd name="connsiteX2" fmla="*/ 348533 w 2200487"/>
              <a:gd name="connsiteY2" fmla="*/ 0 h 1975463"/>
              <a:gd name="connsiteX3" fmla="*/ 1871237 w 2200487"/>
              <a:gd name="connsiteY3" fmla="*/ 0 h 1975463"/>
              <a:gd name="connsiteX4" fmla="*/ 2104052 w 2200487"/>
              <a:gd name="connsiteY4" fmla="*/ 96435 h 1975463"/>
              <a:gd name="connsiteX5" fmla="*/ 2200487 w 2200487"/>
              <a:gd name="connsiteY5" fmla="*/ 329250 h 1975463"/>
              <a:gd name="connsiteX6" fmla="*/ 2200487 w 2200487"/>
              <a:gd name="connsiteY6" fmla="*/ 1646213 h 1975463"/>
              <a:gd name="connsiteX7" fmla="*/ 2104052 w 2200487"/>
              <a:gd name="connsiteY7" fmla="*/ 1879028 h 1975463"/>
              <a:gd name="connsiteX8" fmla="*/ 1871237 w 2200487"/>
              <a:gd name="connsiteY8" fmla="*/ 1975463 h 1975463"/>
              <a:gd name="connsiteX9" fmla="*/ 348533 w 2200487"/>
              <a:gd name="connsiteY9" fmla="*/ 1975463 h 1975463"/>
              <a:gd name="connsiteX10" fmla="*/ 115718 w 2200487"/>
              <a:gd name="connsiteY10" fmla="*/ 1879028 h 1975463"/>
              <a:gd name="connsiteX11" fmla="*/ 193380 w 2200487"/>
              <a:gd name="connsiteY11" fmla="*/ 1725954 h 1975463"/>
              <a:gd name="connsiteX12" fmla="*/ 265388 w 2200487"/>
              <a:gd name="connsiteY12" fmla="*/ 1437922 h 1975463"/>
              <a:gd name="connsiteX13" fmla="*/ 193380 w 2200487"/>
              <a:gd name="connsiteY13" fmla="*/ 1149890 h 1975463"/>
              <a:gd name="connsiteX14" fmla="*/ 265388 w 2200487"/>
              <a:gd name="connsiteY14" fmla="*/ 1149890 h 1975463"/>
              <a:gd name="connsiteX15" fmla="*/ 19283 w 2200487"/>
              <a:gd name="connsiteY15" fmla="*/ 329250 h 1975463"/>
              <a:gd name="connsiteX0" fmla="*/ 103521 w 2110628"/>
              <a:gd name="connsiteY0" fmla="*/ 501818 h 1975463"/>
              <a:gd name="connsiteX1" fmla="*/ 247537 w 2110628"/>
              <a:gd name="connsiteY1" fmla="*/ 213786 h 1975463"/>
              <a:gd name="connsiteX2" fmla="*/ 258674 w 2110628"/>
              <a:gd name="connsiteY2" fmla="*/ 0 h 1975463"/>
              <a:gd name="connsiteX3" fmla="*/ 1781378 w 2110628"/>
              <a:gd name="connsiteY3" fmla="*/ 0 h 1975463"/>
              <a:gd name="connsiteX4" fmla="*/ 2014193 w 2110628"/>
              <a:gd name="connsiteY4" fmla="*/ 96435 h 1975463"/>
              <a:gd name="connsiteX5" fmla="*/ 2110628 w 2110628"/>
              <a:gd name="connsiteY5" fmla="*/ 329250 h 1975463"/>
              <a:gd name="connsiteX6" fmla="*/ 2110628 w 2110628"/>
              <a:gd name="connsiteY6" fmla="*/ 1646213 h 1975463"/>
              <a:gd name="connsiteX7" fmla="*/ 2014193 w 2110628"/>
              <a:gd name="connsiteY7" fmla="*/ 1879028 h 1975463"/>
              <a:gd name="connsiteX8" fmla="*/ 1781378 w 2110628"/>
              <a:gd name="connsiteY8" fmla="*/ 1975463 h 1975463"/>
              <a:gd name="connsiteX9" fmla="*/ 258674 w 2110628"/>
              <a:gd name="connsiteY9" fmla="*/ 1975463 h 1975463"/>
              <a:gd name="connsiteX10" fmla="*/ 25859 w 2110628"/>
              <a:gd name="connsiteY10" fmla="*/ 1879028 h 1975463"/>
              <a:gd name="connsiteX11" fmla="*/ 103521 w 2110628"/>
              <a:gd name="connsiteY11" fmla="*/ 1725954 h 1975463"/>
              <a:gd name="connsiteX12" fmla="*/ 175529 w 2110628"/>
              <a:gd name="connsiteY12" fmla="*/ 1437922 h 1975463"/>
              <a:gd name="connsiteX13" fmla="*/ 103521 w 2110628"/>
              <a:gd name="connsiteY13" fmla="*/ 1149890 h 1975463"/>
              <a:gd name="connsiteX14" fmla="*/ 175529 w 2110628"/>
              <a:gd name="connsiteY14" fmla="*/ 1149890 h 1975463"/>
              <a:gd name="connsiteX15" fmla="*/ 103521 w 2110628"/>
              <a:gd name="connsiteY15" fmla="*/ 501818 h 1975463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625057 w 2110628"/>
              <a:gd name="connsiteY3" fmla="*/ 0 h 1992870"/>
              <a:gd name="connsiteX4" fmla="*/ 1781378 w 2110628"/>
              <a:gd name="connsiteY4" fmla="*/ 17407 h 1992870"/>
              <a:gd name="connsiteX5" fmla="*/ 2014193 w 2110628"/>
              <a:gd name="connsiteY5" fmla="*/ 113842 h 1992870"/>
              <a:gd name="connsiteX6" fmla="*/ 2110628 w 2110628"/>
              <a:gd name="connsiteY6" fmla="*/ 346657 h 1992870"/>
              <a:gd name="connsiteX7" fmla="*/ 2110628 w 2110628"/>
              <a:gd name="connsiteY7" fmla="*/ 1663620 h 1992870"/>
              <a:gd name="connsiteX8" fmla="*/ 2014193 w 2110628"/>
              <a:gd name="connsiteY8" fmla="*/ 1896435 h 1992870"/>
              <a:gd name="connsiteX9" fmla="*/ 1781378 w 2110628"/>
              <a:gd name="connsiteY9" fmla="*/ 1992870 h 1992870"/>
              <a:gd name="connsiteX10" fmla="*/ 258674 w 2110628"/>
              <a:gd name="connsiteY10" fmla="*/ 1992870 h 1992870"/>
              <a:gd name="connsiteX11" fmla="*/ 25859 w 2110628"/>
              <a:gd name="connsiteY11" fmla="*/ 1896435 h 1992870"/>
              <a:gd name="connsiteX12" fmla="*/ 103521 w 2110628"/>
              <a:gd name="connsiteY12" fmla="*/ 1743361 h 1992870"/>
              <a:gd name="connsiteX13" fmla="*/ 175529 w 2110628"/>
              <a:gd name="connsiteY13" fmla="*/ 1455329 h 1992870"/>
              <a:gd name="connsiteX14" fmla="*/ 103521 w 2110628"/>
              <a:gd name="connsiteY14" fmla="*/ 1167297 h 1992870"/>
              <a:gd name="connsiteX15" fmla="*/ 175529 w 2110628"/>
              <a:gd name="connsiteY15" fmla="*/ 1167297 h 1992870"/>
              <a:gd name="connsiteX16" fmla="*/ 103521 w 2110628"/>
              <a:gd name="connsiteY16" fmla="*/ 519225 h 1992870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625057 w 2110628"/>
              <a:gd name="connsiteY3" fmla="*/ 0 h 1992870"/>
              <a:gd name="connsiteX4" fmla="*/ 791311 w 2110628"/>
              <a:gd name="connsiteY4" fmla="*/ 16626 h 1992870"/>
              <a:gd name="connsiteX5" fmla="*/ 1781378 w 2110628"/>
              <a:gd name="connsiteY5" fmla="*/ 17407 h 1992870"/>
              <a:gd name="connsiteX6" fmla="*/ 2014193 w 2110628"/>
              <a:gd name="connsiteY6" fmla="*/ 113842 h 1992870"/>
              <a:gd name="connsiteX7" fmla="*/ 2110628 w 2110628"/>
              <a:gd name="connsiteY7" fmla="*/ 346657 h 1992870"/>
              <a:gd name="connsiteX8" fmla="*/ 2110628 w 2110628"/>
              <a:gd name="connsiteY8" fmla="*/ 1663620 h 1992870"/>
              <a:gd name="connsiteX9" fmla="*/ 2014193 w 2110628"/>
              <a:gd name="connsiteY9" fmla="*/ 1896435 h 1992870"/>
              <a:gd name="connsiteX10" fmla="*/ 1781378 w 2110628"/>
              <a:gd name="connsiteY10" fmla="*/ 1992870 h 1992870"/>
              <a:gd name="connsiteX11" fmla="*/ 258674 w 2110628"/>
              <a:gd name="connsiteY11" fmla="*/ 1992870 h 1992870"/>
              <a:gd name="connsiteX12" fmla="*/ 25859 w 2110628"/>
              <a:gd name="connsiteY12" fmla="*/ 1896435 h 1992870"/>
              <a:gd name="connsiteX13" fmla="*/ 103521 w 2110628"/>
              <a:gd name="connsiteY13" fmla="*/ 1743361 h 1992870"/>
              <a:gd name="connsiteX14" fmla="*/ 175529 w 2110628"/>
              <a:gd name="connsiteY14" fmla="*/ 1455329 h 1992870"/>
              <a:gd name="connsiteX15" fmla="*/ 103521 w 2110628"/>
              <a:gd name="connsiteY15" fmla="*/ 1167297 h 1992870"/>
              <a:gd name="connsiteX16" fmla="*/ 175529 w 2110628"/>
              <a:gd name="connsiteY16" fmla="*/ 1167297 h 1992870"/>
              <a:gd name="connsiteX17" fmla="*/ 103521 w 2110628"/>
              <a:gd name="connsiteY17" fmla="*/ 519225 h 1992870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625057 w 2110628"/>
              <a:gd name="connsiteY3" fmla="*/ 0 h 1992870"/>
              <a:gd name="connsiteX4" fmla="*/ 751592 w 2110628"/>
              <a:gd name="connsiteY4" fmla="*/ 303201 h 1992870"/>
              <a:gd name="connsiteX5" fmla="*/ 1781378 w 2110628"/>
              <a:gd name="connsiteY5" fmla="*/ 17407 h 1992870"/>
              <a:gd name="connsiteX6" fmla="*/ 2014193 w 2110628"/>
              <a:gd name="connsiteY6" fmla="*/ 113842 h 1992870"/>
              <a:gd name="connsiteX7" fmla="*/ 2110628 w 2110628"/>
              <a:gd name="connsiteY7" fmla="*/ 346657 h 1992870"/>
              <a:gd name="connsiteX8" fmla="*/ 2110628 w 2110628"/>
              <a:gd name="connsiteY8" fmla="*/ 1663620 h 1992870"/>
              <a:gd name="connsiteX9" fmla="*/ 2014193 w 2110628"/>
              <a:gd name="connsiteY9" fmla="*/ 1896435 h 1992870"/>
              <a:gd name="connsiteX10" fmla="*/ 1781378 w 2110628"/>
              <a:gd name="connsiteY10" fmla="*/ 1992870 h 1992870"/>
              <a:gd name="connsiteX11" fmla="*/ 258674 w 2110628"/>
              <a:gd name="connsiteY11" fmla="*/ 1992870 h 1992870"/>
              <a:gd name="connsiteX12" fmla="*/ 25859 w 2110628"/>
              <a:gd name="connsiteY12" fmla="*/ 1896435 h 1992870"/>
              <a:gd name="connsiteX13" fmla="*/ 103521 w 2110628"/>
              <a:gd name="connsiteY13" fmla="*/ 1743361 h 1992870"/>
              <a:gd name="connsiteX14" fmla="*/ 175529 w 2110628"/>
              <a:gd name="connsiteY14" fmla="*/ 1455329 h 1992870"/>
              <a:gd name="connsiteX15" fmla="*/ 103521 w 2110628"/>
              <a:gd name="connsiteY15" fmla="*/ 1167297 h 1992870"/>
              <a:gd name="connsiteX16" fmla="*/ 175529 w 2110628"/>
              <a:gd name="connsiteY16" fmla="*/ 1167297 h 1992870"/>
              <a:gd name="connsiteX17" fmla="*/ 103521 w 2110628"/>
              <a:gd name="connsiteY17" fmla="*/ 519225 h 1992870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625057 w 2110628"/>
              <a:gd name="connsiteY3" fmla="*/ 0 h 1992870"/>
              <a:gd name="connsiteX4" fmla="*/ 751592 w 2110628"/>
              <a:gd name="connsiteY4" fmla="*/ 303201 h 1992870"/>
              <a:gd name="connsiteX5" fmla="*/ 1240199 w 2110628"/>
              <a:gd name="connsiteY5" fmla="*/ 182880 h 1992870"/>
              <a:gd name="connsiteX6" fmla="*/ 1781378 w 2110628"/>
              <a:gd name="connsiteY6" fmla="*/ 17407 h 1992870"/>
              <a:gd name="connsiteX7" fmla="*/ 2014193 w 2110628"/>
              <a:gd name="connsiteY7" fmla="*/ 113842 h 1992870"/>
              <a:gd name="connsiteX8" fmla="*/ 2110628 w 2110628"/>
              <a:gd name="connsiteY8" fmla="*/ 346657 h 1992870"/>
              <a:gd name="connsiteX9" fmla="*/ 2110628 w 2110628"/>
              <a:gd name="connsiteY9" fmla="*/ 1663620 h 1992870"/>
              <a:gd name="connsiteX10" fmla="*/ 2014193 w 2110628"/>
              <a:gd name="connsiteY10" fmla="*/ 1896435 h 1992870"/>
              <a:gd name="connsiteX11" fmla="*/ 1781378 w 2110628"/>
              <a:gd name="connsiteY11" fmla="*/ 1992870 h 1992870"/>
              <a:gd name="connsiteX12" fmla="*/ 258674 w 2110628"/>
              <a:gd name="connsiteY12" fmla="*/ 1992870 h 1992870"/>
              <a:gd name="connsiteX13" fmla="*/ 25859 w 2110628"/>
              <a:gd name="connsiteY13" fmla="*/ 1896435 h 1992870"/>
              <a:gd name="connsiteX14" fmla="*/ 103521 w 2110628"/>
              <a:gd name="connsiteY14" fmla="*/ 1743361 h 1992870"/>
              <a:gd name="connsiteX15" fmla="*/ 175529 w 2110628"/>
              <a:gd name="connsiteY15" fmla="*/ 1455329 h 1992870"/>
              <a:gd name="connsiteX16" fmla="*/ 103521 w 2110628"/>
              <a:gd name="connsiteY16" fmla="*/ 1167297 h 1992870"/>
              <a:gd name="connsiteX17" fmla="*/ 175529 w 2110628"/>
              <a:gd name="connsiteY17" fmla="*/ 1167297 h 1992870"/>
              <a:gd name="connsiteX18" fmla="*/ 103521 w 2110628"/>
              <a:gd name="connsiteY18" fmla="*/ 519225 h 1992870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625057 w 2110628"/>
              <a:gd name="connsiteY3" fmla="*/ 0 h 1992870"/>
              <a:gd name="connsiteX4" fmla="*/ 751592 w 2110628"/>
              <a:gd name="connsiteY4" fmla="*/ 303201 h 1992870"/>
              <a:gd name="connsiteX5" fmla="*/ 967616 w 2110628"/>
              <a:gd name="connsiteY5" fmla="*/ 15169 h 1992870"/>
              <a:gd name="connsiteX6" fmla="*/ 1781378 w 2110628"/>
              <a:gd name="connsiteY6" fmla="*/ 17407 h 1992870"/>
              <a:gd name="connsiteX7" fmla="*/ 2014193 w 2110628"/>
              <a:gd name="connsiteY7" fmla="*/ 113842 h 1992870"/>
              <a:gd name="connsiteX8" fmla="*/ 2110628 w 2110628"/>
              <a:gd name="connsiteY8" fmla="*/ 346657 h 1992870"/>
              <a:gd name="connsiteX9" fmla="*/ 2110628 w 2110628"/>
              <a:gd name="connsiteY9" fmla="*/ 1663620 h 1992870"/>
              <a:gd name="connsiteX10" fmla="*/ 2014193 w 2110628"/>
              <a:gd name="connsiteY10" fmla="*/ 1896435 h 1992870"/>
              <a:gd name="connsiteX11" fmla="*/ 1781378 w 2110628"/>
              <a:gd name="connsiteY11" fmla="*/ 1992870 h 1992870"/>
              <a:gd name="connsiteX12" fmla="*/ 258674 w 2110628"/>
              <a:gd name="connsiteY12" fmla="*/ 1992870 h 1992870"/>
              <a:gd name="connsiteX13" fmla="*/ 25859 w 2110628"/>
              <a:gd name="connsiteY13" fmla="*/ 1896435 h 1992870"/>
              <a:gd name="connsiteX14" fmla="*/ 103521 w 2110628"/>
              <a:gd name="connsiteY14" fmla="*/ 1743361 h 1992870"/>
              <a:gd name="connsiteX15" fmla="*/ 175529 w 2110628"/>
              <a:gd name="connsiteY15" fmla="*/ 1455329 h 1992870"/>
              <a:gd name="connsiteX16" fmla="*/ 103521 w 2110628"/>
              <a:gd name="connsiteY16" fmla="*/ 1167297 h 1992870"/>
              <a:gd name="connsiteX17" fmla="*/ 175529 w 2110628"/>
              <a:gd name="connsiteY17" fmla="*/ 1167297 h 1992870"/>
              <a:gd name="connsiteX18" fmla="*/ 103521 w 2110628"/>
              <a:gd name="connsiteY18" fmla="*/ 519225 h 1992870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625057 w 2110628"/>
              <a:gd name="connsiteY3" fmla="*/ 0 h 1992870"/>
              <a:gd name="connsiteX4" fmla="*/ 751592 w 2110628"/>
              <a:gd name="connsiteY4" fmla="*/ 447217 h 1992870"/>
              <a:gd name="connsiteX5" fmla="*/ 967616 w 2110628"/>
              <a:gd name="connsiteY5" fmla="*/ 15169 h 1992870"/>
              <a:gd name="connsiteX6" fmla="*/ 1781378 w 2110628"/>
              <a:gd name="connsiteY6" fmla="*/ 17407 h 1992870"/>
              <a:gd name="connsiteX7" fmla="*/ 2014193 w 2110628"/>
              <a:gd name="connsiteY7" fmla="*/ 113842 h 1992870"/>
              <a:gd name="connsiteX8" fmla="*/ 2110628 w 2110628"/>
              <a:gd name="connsiteY8" fmla="*/ 346657 h 1992870"/>
              <a:gd name="connsiteX9" fmla="*/ 2110628 w 2110628"/>
              <a:gd name="connsiteY9" fmla="*/ 1663620 h 1992870"/>
              <a:gd name="connsiteX10" fmla="*/ 2014193 w 2110628"/>
              <a:gd name="connsiteY10" fmla="*/ 1896435 h 1992870"/>
              <a:gd name="connsiteX11" fmla="*/ 1781378 w 2110628"/>
              <a:gd name="connsiteY11" fmla="*/ 1992870 h 1992870"/>
              <a:gd name="connsiteX12" fmla="*/ 258674 w 2110628"/>
              <a:gd name="connsiteY12" fmla="*/ 1992870 h 1992870"/>
              <a:gd name="connsiteX13" fmla="*/ 25859 w 2110628"/>
              <a:gd name="connsiteY13" fmla="*/ 1896435 h 1992870"/>
              <a:gd name="connsiteX14" fmla="*/ 103521 w 2110628"/>
              <a:gd name="connsiteY14" fmla="*/ 1743361 h 1992870"/>
              <a:gd name="connsiteX15" fmla="*/ 175529 w 2110628"/>
              <a:gd name="connsiteY15" fmla="*/ 1455329 h 1992870"/>
              <a:gd name="connsiteX16" fmla="*/ 103521 w 2110628"/>
              <a:gd name="connsiteY16" fmla="*/ 1167297 h 1992870"/>
              <a:gd name="connsiteX17" fmla="*/ 175529 w 2110628"/>
              <a:gd name="connsiteY17" fmla="*/ 1167297 h 1992870"/>
              <a:gd name="connsiteX18" fmla="*/ 103521 w 2110628"/>
              <a:gd name="connsiteY18" fmla="*/ 519225 h 1992870"/>
              <a:gd name="connsiteX0" fmla="*/ 103521 w 2110628"/>
              <a:gd name="connsiteY0" fmla="*/ 535850 h 2009495"/>
              <a:gd name="connsiteX1" fmla="*/ 247537 w 2110628"/>
              <a:gd name="connsiteY1" fmla="*/ 247818 h 2009495"/>
              <a:gd name="connsiteX2" fmla="*/ 258674 w 2110628"/>
              <a:gd name="connsiteY2" fmla="*/ 34032 h 2009495"/>
              <a:gd name="connsiteX3" fmla="*/ 408926 w 2110628"/>
              <a:gd name="connsiteY3" fmla="*/ 0 h 2009495"/>
              <a:gd name="connsiteX4" fmla="*/ 625057 w 2110628"/>
              <a:gd name="connsiteY4" fmla="*/ 16625 h 2009495"/>
              <a:gd name="connsiteX5" fmla="*/ 751592 w 2110628"/>
              <a:gd name="connsiteY5" fmla="*/ 463842 h 2009495"/>
              <a:gd name="connsiteX6" fmla="*/ 967616 w 2110628"/>
              <a:gd name="connsiteY6" fmla="*/ 31794 h 2009495"/>
              <a:gd name="connsiteX7" fmla="*/ 1781378 w 2110628"/>
              <a:gd name="connsiteY7" fmla="*/ 34032 h 2009495"/>
              <a:gd name="connsiteX8" fmla="*/ 2014193 w 2110628"/>
              <a:gd name="connsiteY8" fmla="*/ 130467 h 2009495"/>
              <a:gd name="connsiteX9" fmla="*/ 2110628 w 2110628"/>
              <a:gd name="connsiteY9" fmla="*/ 363282 h 2009495"/>
              <a:gd name="connsiteX10" fmla="*/ 2110628 w 2110628"/>
              <a:gd name="connsiteY10" fmla="*/ 1680245 h 2009495"/>
              <a:gd name="connsiteX11" fmla="*/ 2014193 w 2110628"/>
              <a:gd name="connsiteY11" fmla="*/ 1913060 h 2009495"/>
              <a:gd name="connsiteX12" fmla="*/ 1781378 w 2110628"/>
              <a:gd name="connsiteY12" fmla="*/ 2009495 h 2009495"/>
              <a:gd name="connsiteX13" fmla="*/ 258674 w 2110628"/>
              <a:gd name="connsiteY13" fmla="*/ 2009495 h 2009495"/>
              <a:gd name="connsiteX14" fmla="*/ 25859 w 2110628"/>
              <a:gd name="connsiteY14" fmla="*/ 1913060 h 2009495"/>
              <a:gd name="connsiteX15" fmla="*/ 103521 w 2110628"/>
              <a:gd name="connsiteY15" fmla="*/ 1759986 h 2009495"/>
              <a:gd name="connsiteX16" fmla="*/ 175529 w 2110628"/>
              <a:gd name="connsiteY16" fmla="*/ 1471954 h 2009495"/>
              <a:gd name="connsiteX17" fmla="*/ 103521 w 2110628"/>
              <a:gd name="connsiteY17" fmla="*/ 1183922 h 2009495"/>
              <a:gd name="connsiteX18" fmla="*/ 175529 w 2110628"/>
              <a:gd name="connsiteY18" fmla="*/ 1183922 h 2009495"/>
              <a:gd name="connsiteX19" fmla="*/ 103521 w 2110628"/>
              <a:gd name="connsiteY19" fmla="*/ 535850 h 2009495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463560 w 2110628"/>
              <a:gd name="connsiteY3" fmla="*/ 303202 h 1992870"/>
              <a:gd name="connsiteX4" fmla="*/ 625057 w 2110628"/>
              <a:gd name="connsiteY4" fmla="*/ 0 h 1992870"/>
              <a:gd name="connsiteX5" fmla="*/ 751592 w 2110628"/>
              <a:gd name="connsiteY5" fmla="*/ 447217 h 1992870"/>
              <a:gd name="connsiteX6" fmla="*/ 967616 w 2110628"/>
              <a:gd name="connsiteY6" fmla="*/ 15169 h 1992870"/>
              <a:gd name="connsiteX7" fmla="*/ 1781378 w 2110628"/>
              <a:gd name="connsiteY7" fmla="*/ 17407 h 1992870"/>
              <a:gd name="connsiteX8" fmla="*/ 2014193 w 2110628"/>
              <a:gd name="connsiteY8" fmla="*/ 113842 h 1992870"/>
              <a:gd name="connsiteX9" fmla="*/ 2110628 w 2110628"/>
              <a:gd name="connsiteY9" fmla="*/ 346657 h 1992870"/>
              <a:gd name="connsiteX10" fmla="*/ 2110628 w 2110628"/>
              <a:gd name="connsiteY10" fmla="*/ 1663620 h 1992870"/>
              <a:gd name="connsiteX11" fmla="*/ 2014193 w 2110628"/>
              <a:gd name="connsiteY11" fmla="*/ 1896435 h 1992870"/>
              <a:gd name="connsiteX12" fmla="*/ 1781378 w 2110628"/>
              <a:gd name="connsiteY12" fmla="*/ 1992870 h 1992870"/>
              <a:gd name="connsiteX13" fmla="*/ 258674 w 2110628"/>
              <a:gd name="connsiteY13" fmla="*/ 1992870 h 1992870"/>
              <a:gd name="connsiteX14" fmla="*/ 25859 w 2110628"/>
              <a:gd name="connsiteY14" fmla="*/ 1896435 h 1992870"/>
              <a:gd name="connsiteX15" fmla="*/ 103521 w 2110628"/>
              <a:gd name="connsiteY15" fmla="*/ 1743361 h 1992870"/>
              <a:gd name="connsiteX16" fmla="*/ 175529 w 2110628"/>
              <a:gd name="connsiteY16" fmla="*/ 1455329 h 1992870"/>
              <a:gd name="connsiteX17" fmla="*/ 103521 w 2110628"/>
              <a:gd name="connsiteY17" fmla="*/ 1167297 h 1992870"/>
              <a:gd name="connsiteX18" fmla="*/ 175529 w 2110628"/>
              <a:gd name="connsiteY18" fmla="*/ 1167297 h 1992870"/>
              <a:gd name="connsiteX19" fmla="*/ 103521 w 2110628"/>
              <a:gd name="connsiteY19" fmla="*/ 519225 h 1992870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463560 w 2110628"/>
              <a:gd name="connsiteY3" fmla="*/ 303202 h 1992870"/>
              <a:gd name="connsiteX4" fmla="*/ 625057 w 2110628"/>
              <a:gd name="connsiteY4" fmla="*/ 0 h 1992870"/>
              <a:gd name="connsiteX5" fmla="*/ 751592 w 2110628"/>
              <a:gd name="connsiteY5" fmla="*/ 447217 h 1992870"/>
              <a:gd name="connsiteX6" fmla="*/ 967616 w 2110628"/>
              <a:gd name="connsiteY6" fmla="*/ 15169 h 1992870"/>
              <a:gd name="connsiteX7" fmla="*/ 1781378 w 2110628"/>
              <a:gd name="connsiteY7" fmla="*/ 17407 h 1992870"/>
              <a:gd name="connsiteX8" fmla="*/ 2014193 w 2110628"/>
              <a:gd name="connsiteY8" fmla="*/ 113842 h 1992870"/>
              <a:gd name="connsiteX9" fmla="*/ 2110628 w 2110628"/>
              <a:gd name="connsiteY9" fmla="*/ 346657 h 1992870"/>
              <a:gd name="connsiteX10" fmla="*/ 2110628 w 2110628"/>
              <a:gd name="connsiteY10" fmla="*/ 1663620 h 1992870"/>
              <a:gd name="connsiteX11" fmla="*/ 2014193 w 2110628"/>
              <a:gd name="connsiteY11" fmla="*/ 1896435 h 1992870"/>
              <a:gd name="connsiteX12" fmla="*/ 1781378 w 2110628"/>
              <a:gd name="connsiteY12" fmla="*/ 1992870 h 1992870"/>
              <a:gd name="connsiteX13" fmla="*/ 458802 w 2110628"/>
              <a:gd name="connsiteY13" fmla="*/ 1961804 h 1992870"/>
              <a:gd name="connsiteX14" fmla="*/ 258674 w 2110628"/>
              <a:gd name="connsiteY14" fmla="*/ 1992870 h 1992870"/>
              <a:gd name="connsiteX15" fmla="*/ 25859 w 2110628"/>
              <a:gd name="connsiteY15" fmla="*/ 1896435 h 1992870"/>
              <a:gd name="connsiteX16" fmla="*/ 103521 w 2110628"/>
              <a:gd name="connsiteY16" fmla="*/ 1743361 h 1992870"/>
              <a:gd name="connsiteX17" fmla="*/ 175529 w 2110628"/>
              <a:gd name="connsiteY17" fmla="*/ 1455329 h 1992870"/>
              <a:gd name="connsiteX18" fmla="*/ 103521 w 2110628"/>
              <a:gd name="connsiteY18" fmla="*/ 1167297 h 1992870"/>
              <a:gd name="connsiteX19" fmla="*/ 175529 w 2110628"/>
              <a:gd name="connsiteY19" fmla="*/ 1167297 h 1992870"/>
              <a:gd name="connsiteX20" fmla="*/ 103521 w 2110628"/>
              <a:gd name="connsiteY20" fmla="*/ 519225 h 1992870"/>
              <a:gd name="connsiteX0" fmla="*/ 103521 w 2110628"/>
              <a:gd name="connsiteY0" fmla="*/ 519225 h 1992870"/>
              <a:gd name="connsiteX1" fmla="*/ 247537 w 2110628"/>
              <a:gd name="connsiteY1" fmla="*/ 231193 h 1992870"/>
              <a:gd name="connsiteX2" fmla="*/ 258674 w 2110628"/>
              <a:gd name="connsiteY2" fmla="*/ 17407 h 1992870"/>
              <a:gd name="connsiteX3" fmla="*/ 463560 w 2110628"/>
              <a:gd name="connsiteY3" fmla="*/ 303202 h 1992870"/>
              <a:gd name="connsiteX4" fmla="*/ 625057 w 2110628"/>
              <a:gd name="connsiteY4" fmla="*/ 0 h 1992870"/>
              <a:gd name="connsiteX5" fmla="*/ 751592 w 2110628"/>
              <a:gd name="connsiteY5" fmla="*/ 447217 h 1992870"/>
              <a:gd name="connsiteX6" fmla="*/ 967616 w 2110628"/>
              <a:gd name="connsiteY6" fmla="*/ 15169 h 1992870"/>
              <a:gd name="connsiteX7" fmla="*/ 1781378 w 2110628"/>
              <a:gd name="connsiteY7" fmla="*/ 17407 h 1992870"/>
              <a:gd name="connsiteX8" fmla="*/ 2014193 w 2110628"/>
              <a:gd name="connsiteY8" fmla="*/ 113842 h 1992870"/>
              <a:gd name="connsiteX9" fmla="*/ 2110628 w 2110628"/>
              <a:gd name="connsiteY9" fmla="*/ 346657 h 1992870"/>
              <a:gd name="connsiteX10" fmla="*/ 2110628 w 2110628"/>
              <a:gd name="connsiteY10" fmla="*/ 1663620 h 1992870"/>
              <a:gd name="connsiteX11" fmla="*/ 2014193 w 2110628"/>
              <a:gd name="connsiteY11" fmla="*/ 1896435 h 1992870"/>
              <a:gd name="connsiteX12" fmla="*/ 1781378 w 2110628"/>
              <a:gd name="connsiteY12" fmla="*/ 1992870 h 1992870"/>
              <a:gd name="connsiteX13" fmla="*/ 535568 w 2110628"/>
              <a:gd name="connsiteY13" fmla="*/ 1815369 h 1992870"/>
              <a:gd name="connsiteX14" fmla="*/ 258674 w 2110628"/>
              <a:gd name="connsiteY14" fmla="*/ 1992870 h 1992870"/>
              <a:gd name="connsiteX15" fmla="*/ 25859 w 2110628"/>
              <a:gd name="connsiteY15" fmla="*/ 1896435 h 1992870"/>
              <a:gd name="connsiteX16" fmla="*/ 103521 w 2110628"/>
              <a:gd name="connsiteY16" fmla="*/ 1743361 h 1992870"/>
              <a:gd name="connsiteX17" fmla="*/ 175529 w 2110628"/>
              <a:gd name="connsiteY17" fmla="*/ 1455329 h 1992870"/>
              <a:gd name="connsiteX18" fmla="*/ 103521 w 2110628"/>
              <a:gd name="connsiteY18" fmla="*/ 1167297 h 1992870"/>
              <a:gd name="connsiteX19" fmla="*/ 175529 w 2110628"/>
              <a:gd name="connsiteY19" fmla="*/ 1167297 h 1992870"/>
              <a:gd name="connsiteX20" fmla="*/ 103521 w 2110628"/>
              <a:gd name="connsiteY20" fmla="*/ 519225 h 1992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110628" h="1992870">
                <a:moveTo>
                  <a:pt x="103521" y="519225"/>
                </a:moveTo>
                <a:cubicBezTo>
                  <a:pt x="103521" y="431902"/>
                  <a:pt x="221678" y="314829"/>
                  <a:pt x="247537" y="231193"/>
                </a:cubicBezTo>
                <a:cubicBezTo>
                  <a:pt x="273396" y="147557"/>
                  <a:pt x="231776" y="58710"/>
                  <a:pt x="258674" y="17407"/>
                </a:cubicBezTo>
                <a:lnTo>
                  <a:pt x="463560" y="303202"/>
                </a:lnTo>
                <a:lnTo>
                  <a:pt x="625057" y="0"/>
                </a:lnTo>
                <a:lnTo>
                  <a:pt x="751592" y="447217"/>
                </a:lnTo>
                <a:lnTo>
                  <a:pt x="967616" y="15169"/>
                </a:lnTo>
                <a:lnTo>
                  <a:pt x="1781378" y="17407"/>
                </a:lnTo>
                <a:cubicBezTo>
                  <a:pt x="1868701" y="17407"/>
                  <a:pt x="1952447" y="52096"/>
                  <a:pt x="2014193" y="113842"/>
                </a:cubicBezTo>
                <a:cubicBezTo>
                  <a:pt x="2075939" y="175588"/>
                  <a:pt x="2110628" y="259335"/>
                  <a:pt x="2110628" y="346657"/>
                </a:cubicBezTo>
                <a:lnTo>
                  <a:pt x="2110628" y="1663620"/>
                </a:lnTo>
                <a:cubicBezTo>
                  <a:pt x="2110628" y="1750943"/>
                  <a:pt x="2075939" y="1834689"/>
                  <a:pt x="2014193" y="1896435"/>
                </a:cubicBezTo>
                <a:cubicBezTo>
                  <a:pt x="1952447" y="1958181"/>
                  <a:pt x="2040610" y="1981975"/>
                  <a:pt x="1781378" y="1992870"/>
                </a:cubicBezTo>
                <a:lnTo>
                  <a:pt x="535568" y="1815369"/>
                </a:lnTo>
                <a:lnTo>
                  <a:pt x="258674" y="1992870"/>
                </a:lnTo>
                <a:cubicBezTo>
                  <a:pt x="171351" y="1992870"/>
                  <a:pt x="51718" y="1938020"/>
                  <a:pt x="25859" y="1896435"/>
                </a:cubicBezTo>
                <a:cubicBezTo>
                  <a:pt x="0" y="1854850"/>
                  <a:pt x="78576" y="1816879"/>
                  <a:pt x="103521" y="1743361"/>
                </a:cubicBezTo>
                <a:cubicBezTo>
                  <a:pt x="128466" y="1669843"/>
                  <a:pt x="175529" y="1551340"/>
                  <a:pt x="175529" y="1455329"/>
                </a:cubicBezTo>
                <a:cubicBezTo>
                  <a:pt x="175529" y="1359318"/>
                  <a:pt x="59293" y="1194420"/>
                  <a:pt x="103521" y="1167297"/>
                </a:cubicBezTo>
                <a:cubicBezTo>
                  <a:pt x="100311" y="1089533"/>
                  <a:pt x="175529" y="1275309"/>
                  <a:pt x="175529" y="1167297"/>
                </a:cubicBezTo>
                <a:cubicBezTo>
                  <a:pt x="175529" y="1059285"/>
                  <a:pt x="84238" y="699757"/>
                  <a:pt x="103521" y="519225"/>
                </a:cubicBezTo>
                <a:close/>
              </a:path>
            </a:pathLst>
          </a:custGeom>
          <a:blipFill dpi="0" rotWithShape="1">
            <a:blip r:embed="rId3" cstate="print"/>
            <a:srcRect/>
            <a:tile tx="0" ty="0" sx="20000" sy="20000" flip="none" algn="tl"/>
          </a:blipFill>
          <a:ln w="19050">
            <a:solidFill>
              <a:schemeClr val="tx2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254000" h="381000"/>
            <a:bevelB w="190500" h="190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764575" y="4562986"/>
            <a:ext cx="727068" cy="658488"/>
          </a:xfrm>
          <a:prstGeom prst="ellipse">
            <a:avLst/>
          </a:prstGeom>
          <a:scene3d>
            <a:camera prst="orthographicFront"/>
            <a:lightRig rig="twoPt" dir="t"/>
          </a:scene3d>
          <a:sp3d prstMaterial="metal">
            <a:bevelT w="1905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Солнце 29"/>
          <p:cNvSpPr/>
          <p:nvPr/>
        </p:nvSpPr>
        <p:spPr>
          <a:xfrm>
            <a:off x="5829774" y="4014246"/>
            <a:ext cx="415467" cy="438992"/>
          </a:xfrm>
          <a:prstGeom prst="sun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4-конечная звезда 31"/>
          <p:cNvSpPr/>
          <p:nvPr/>
        </p:nvSpPr>
        <p:spPr>
          <a:xfrm>
            <a:off x="5829774" y="4453238"/>
            <a:ext cx="830935" cy="658488"/>
          </a:xfrm>
          <a:prstGeom prst="star4">
            <a:avLst/>
          </a:prstGeom>
          <a:solidFill>
            <a:srgbClr val="00B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258888" y="5507038"/>
            <a:ext cx="6553200" cy="658812"/>
          </a:xfrm>
          <a:prstGeom prst="rect">
            <a:avLst/>
          </a:prstGeom>
          <a:gradFill flip="none" rotWithShape="1">
            <a:gsLst>
              <a:gs pos="0">
                <a:srgbClr val="808000"/>
              </a:gs>
              <a:gs pos="25000">
                <a:srgbClr val="92D050"/>
              </a:gs>
              <a:gs pos="100000">
                <a:srgbClr val="808000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7" name="TextBox 66"/>
          <p:cNvSpPr txBox="1"/>
          <p:nvPr/>
        </p:nvSpPr>
        <p:spPr>
          <a:xfrm>
            <a:off x="3414713" y="2319338"/>
            <a:ext cx="2093912" cy="584200"/>
          </a:xfrm>
          <a:prstGeom prst="rect">
            <a:avLst/>
          </a:prstGeom>
          <a:solidFill>
            <a:srgbClr val="FF0000">
              <a:alpha val="76000"/>
            </a:srgb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Кровь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851275" y="5589588"/>
            <a:ext cx="1441450" cy="5222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</a:rPr>
              <a:t>Желчь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5" name="Стрелка вниз 114"/>
          <p:cNvSpPr/>
          <p:nvPr/>
        </p:nvSpPr>
        <p:spPr>
          <a:xfrm rot="10800000">
            <a:off x="5508104" y="3212976"/>
            <a:ext cx="432048" cy="720080"/>
          </a:xfrm>
          <a:prstGeom prst="downArrow">
            <a:avLst>
              <a:gd name="adj1" fmla="val 50000"/>
              <a:gd name="adj2" fmla="val 8848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7" name="Стрелка вниз 116"/>
          <p:cNvSpPr/>
          <p:nvPr/>
        </p:nvSpPr>
        <p:spPr>
          <a:xfrm rot="10800000">
            <a:off x="5508104" y="4149079"/>
            <a:ext cx="432048" cy="720080"/>
          </a:xfrm>
          <a:prstGeom prst="downArrow">
            <a:avLst>
              <a:gd name="adj1" fmla="val 50000"/>
              <a:gd name="adj2" fmla="val 8848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Стрелка вниз 117"/>
          <p:cNvSpPr/>
          <p:nvPr/>
        </p:nvSpPr>
        <p:spPr>
          <a:xfrm rot="10800000">
            <a:off x="5508104" y="5013176"/>
            <a:ext cx="432048" cy="720080"/>
          </a:xfrm>
          <a:prstGeom prst="downArrow">
            <a:avLst>
              <a:gd name="adj1" fmla="val 50000"/>
              <a:gd name="adj2" fmla="val 8848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9" name="4-конечная звезда 118"/>
          <p:cNvSpPr/>
          <p:nvPr/>
        </p:nvSpPr>
        <p:spPr>
          <a:xfrm>
            <a:off x="6300192" y="2852936"/>
            <a:ext cx="830935" cy="658488"/>
          </a:xfrm>
          <a:prstGeom prst="star4">
            <a:avLst/>
          </a:prstGeom>
          <a:solidFill>
            <a:srgbClr val="00B05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0" name="Блок-схема: узел суммирования 119"/>
          <p:cNvSpPr/>
          <p:nvPr/>
        </p:nvSpPr>
        <p:spPr>
          <a:xfrm>
            <a:off x="6156176" y="3501008"/>
            <a:ext cx="415467" cy="329244"/>
          </a:xfrm>
          <a:prstGeom prst="flowChartSummingJunction">
            <a:avLst/>
          </a:prstGeom>
          <a:solidFill>
            <a:srgbClr val="FF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1" name="Солнце 120"/>
          <p:cNvSpPr/>
          <p:nvPr/>
        </p:nvSpPr>
        <p:spPr>
          <a:xfrm>
            <a:off x="7164288" y="2780928"/>
            <a:ext cx="415467" cy="438992"/>
          </a:xfrm>
          <a:prstGeom prst="sun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3" name="Полилиния 122"/>
          <p:cNvSpPr/>
          <p:nvPr/>
        </p:nvSpPr>
        <p:spPr>
          <a:xfrm>
            <a:off x="1403648" y="2708920"/>
            <a:ext cx="2203158" cy="1322753"/>
          </a:xfrm>
          <a:custGeom>
            <a:avLst/>
            <a:gdLst>
              <a:gd name="connsiteX0" fmla="*/ 0 w 1633883"/>
              <a:gd name="connsiteY0" fmla="*/ 482138 h 1189564"/>
              <a:gd name="connsiteX1" fmla="*/ 0 w 1633883"/>
              <a:gd name="connsiteY1" fmla="*/ 482138 h 1189564"/>
              <a:gd name="connsiteX2" fmla="*/ 49876 w 1633883"/>
              <a:gd name="connsiteY2" fmla="*/ 631768 h 1189564"/>
              <a:gd name="connsiteX3" fmla="*/ 149629 w 1633883"/>
              <a:gd name="connsiteY3" fmla="*/ 714895 h 1189564"/>
              <a:gd name="connsiteX4" fmla="*/ 232756 w 1633883"/>
              <a:gd name="connsiteY4" fmla="*/ 731520 h 1189564"/>
              <a:gd name="connsiteX5" fmla="*/ 315884 w 1633883"/>
              <a:gd name="connsiteY5" fmla="*/ 847898 h 1189564"/>
              <a:gd name="connsiteX6" fmla="*/ 465513 w 1633883"/>
              <a:gd name="connsiteY6" fmla="*/ 864524 h 1189564"/>
              <a:gd name="connsiteX7" fmla="*/ 482138 w 1633883"/>
              <a:gd name="connsiteY7" fmla="*/ 914400 h 1189564"/>
              <a:gd name="connsiteX8" fmla="*/ 532014 w 1633883"/>
              <a:gd name="connsiteY8" fmla="*/ 947651 h 1189564"/>
              <a:gd name="connsiteX9" fmla="*/ 731520 w 1633883"/>
              <a:gd name="connsiteY9" fmla="*/ 997528 h 1189564"/>
              <a:gd name="connsiteX10" fmla="*/ 781396 w 1633883"/>
              <a:gd name="connsiteY10" fmla="*/ 1014153 h 1189564"/>
              <a:gd name="connsiteX11" fmla="*/ 814647 w 1633883"/>
              <a:gd name="connsiteY11" fmla="*/ 1064029 h 1189564"/>
              <a:gd name="connsiteX12" fmla="*/ 964276 w 1633883"/>
              <a:gd name="connsiteY12" fmla="*/ 1097280 h 1189564"/>
              <a:gd name="connsiteX13" fmla="*/ 1014153 w 1633883"/>
              <a:gd name="connsiteY13" fmla="*/ 1130531 h 1189564"/>
              <a:gd name="connsiteX14" fmla="*/ 1047404 w 1633883"/>
              <a:gd name="connsiteY14" fmla="*/ 1180408 h 1189564"/>
              <a:gd name="connsiteX15" fmla="*/ 1213658 w 1633883"/>
              <a:gd name="connsiteY15" fmla="*/ 1163782 h 1189564"/>
              <a:gd name="connsiteX16" fmla="*/ 1263534 w 1633883"/>
              <a:gd name="connsiteY16" fmla="*/ 1130531 h 1189564"/>
              <a:gd name="connsiteX17" fmla="*/ 1280160 w 1633883"/>
              <a:gd name="connsiteY17" fmla="*/ 1080655 h 1189564"/>
              <a:gd name="connsiteX18" fmla="*/ 1313411 w 1633883"/>
              <a:gd name="connsiteY18" fmla="*/ 1030778 h 1189564"/>
              <a:gd name="connsiteX19" fmla="*/ 1330036 w 1633883"/>
              <a:gd name="connsiteY19" fmla="*/ 914400 h 1189564"/>
              <a:gd name="connsiteX20" fmla="*/ 1363287 w 1633883"/>
              <a:gd name="connsiteY20" fmla="*/ 864524 h 1189564"/>
              <a:gd name="connsiteX21" fmla="*/ 1463040 w 1633883"/>
              <a:gd name="connsiteY21" fmla="*/ 781397 h 1189564"/>
              <a:gd name="connsiteX22" fmla="*/ 1496291 w 1633883"/>
              <a:gd name="connsiteY22" fmla="*/ 731520 h 1189564"/>
              <a:gd name="connsiteX23" fmla="*/ 1596044 w 1633883"/>
              <a:gd name="connsiteY23" fmla="*/ 698269 h 1189564"/>
              <a:gd name="connsiteX24" fmla="*/ 1629294 w 1633883"/>
              <a:gd name="connsiteY24" fmla="*/ 648393 h 1189564"/>
              <a:gd name="connsiteX25" fmla="*/ 1579418 w 1633883"/>
              <a:gd name="connsiteY25" fmla="*/ 548640 h 1189564"/>
              <a:gd name="connsiteX26" fmla="*/ 1512916 w 1633883"/>
              <a:gd name="connsiteY26" fmla="*/ 448888 h 1189564"/>
              <a:gd name="connsiteX27" fmla="*/ 1396538 w 1633883"/>
              <a:gd name="connsiteY27" fmla="*/ 299258 h 1189564"/>
              <a:gd name="connsiteX28" fmla="*/ 1296785 w 1633883"/>
              <a:gd name="connsiteY28" fmla="*/ 232757 h 1189564"/>
              <a:gd name="connsiteX29" fmla="*/ 1213658 w 1633883"/>
              <a:gd name="connsiteY29" fmla="*/ 99753 h 1189564"/>
              <a:gd name="connsiteX30" fmla="*/ 1180407 w 1633883"/>
              <a:gd name="connsiteY30" fmla="*/ 49877 h 1189564"/>
              <a:gd name="connsiteX31" fmla="*/ 1130531 w 1633883"/>
              <a:gd name="connsiteY31" fmla="*/ 33251 h 1189564"/>
              <a:gd name="connsiteX32" fmla="*/ 1080654 w 1633883"/>
              <a:gd name="connsiteY32" fmla="*/ 0 h 1189564"/>
              <a:gd name="connsiteX33" fmla="*/ 897774 w 1633883"/>
              <a:gd name="connsiteY33" fmla="*/ 16626 h 1189564"/>
              <a:gd name="connsiteX34" fmla="*/ 814647 w 1633883"/>
              <a:gd name="connsiteY34" fmla="*/ 33251 h 1189564"/>
              <a:gd name="connsiteX35" fmla="*/ 714894 w 1633883"/>
              <a:gd name="connsiteY35" fmla="*/ 99753 h 1189564"/>
              <a:gd name="connsiteX36" fmla="*/ 548640 w 1633883"/>
              <a:gd name="connsiteY36" fmla="*/ 83128 h 1189564"/>
              <a:gd name="connsiteX37" fmla="*/ 498764 w 1633883"/>
              <a:gd name="connsiteY37" fmla="*/ 66502 h 1189564"/>
              <a:gd name="connsiteX38" fmla="*/ 365760 w 1633883"/>
              <a:gd name="connsiteY38" fmla="*/ 83128 h 1189564"/>
              <a:gd name="connsiteX39" fmla="*/ 282633 w 1633883"/>
              <a:gd name="connsiteY39" fmla="*/ 182880 h 1189564"/>
              <a:gd name="connsiteX40" fmla="*/ 232756 w 1633883"/>
              <a:gd name="connsiteY40" fmla="*/ 199506 h 1189564"/>
              <a:gd name="connsiteX41" fmla="*/ 216131 w 1633883"/>
              <a:gd name="connsiteY41" fmla="*/ 249382 h 1189564"/>
              <a:gd name="connsiteX42" fmla="*/ 166254 w 1633883"/>
              <a:gd name="connsiteY42" fmla="*/ 266008 h 1189564"/>
              <a:gd name="connsiteX43" fmla="*/ 66502 w 1633883"/>
              <a:gd name="connsiteY43" fmla="*/ 282633 h 1189564"/>
              <a:gd name="connsiteX44" fmla="*/ 16625 w 1633883"/>
              <a:gd name="connsiteY44" fmla="*/ 448888 h 1189564"/>
              <a:gd name="connsiteX45" fmla="*/ 0 w 1633883"/>
              <a:gd name="connsiteY45" fmla="*/ 482138 h 1189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633883" h="1189564">
                <a:moveTo>
                  <a:pt x="0" y="482138"/>
                </a:moveTo>
                <a:lnTo>
                  <a:pt x="0" y="482138"/>
                </a:lnTo>
                <a:cubicBezTo>
                  <a:pt x="16625" y="532015"/>
                  <a:pt x="26364" y="584744"/>
                  <a:pt x="49876" y="631768"/>
                </a:cubicBezTo>
                <a:cubicBezTo>
                  <a:pt x="59827" y="651670"/>
                  <a:pt x="126128" y="706082"/>
                  <a:pt x="149629" y="714895"/>
                </a:cubicBezTo>
                <a:cubicBezTo>
                  <a:pt x="176088" y="724817"/>
                  <a:pt x="205047" y="725978"/>
                  <a:pt x="232756" y="731520"/>
                </a:cubicBezTo>
                <a:cubicBezTo>
                  <a:pt x="261770" y="818562"/>
                  <a:pt x="237645" y="834858"/>
                  <a:pt x="315884" y="847898"/>
                </a:cubicBezTo>
                <a:cubicBezTo>
                  <a:pt x="365384" y="856148"/>
                  <a:pt x="415637" y="858982"/>
                  <a:pt x="465513" y="864524"/>
                </a:cubicBezTo>
                <a:cubicBezTo>
                  <a:pt x="471055" y="881149"/>
                  <a:pt x="471191" y="900716"/>
                  <a:pt x="482138" y="914400"/>
                </a:cubicBezTo>
                <a:cubicBezTo>
                  <a:pt x="494620" y="930003"/>
                  <a:pt x="513755" y="939536"/>
                  <a:pt x="532014" y="947651"/>
                </a:cubicBezTo>
                <a:cubicBezTo>
                  <a:pt x="632793" y="992442"/>
                  <a:pt x="626965" y="974293"/>
                  <a:pt x="731520" y="997528"/>
                </a:cubicBezTo>
                <a:cubicBezTo>
                  <a:pt x="748627" y="1001330"/>
                  <a:pt x="764771" y="1008611"/>
                  <a:pt x="781396" y="1014153"/>
                </a:cubicBezTo>
                <a:cubicBezTo>
                  <a:pt x="792480" y="1030778"/>
                  <a:pt x="799044" y="1051547"/>
                  <a:pt x="814647" y="1064029"/>
                </a:cubicBezTo>
                <a:cubicBezTo>
                  <a:pt x="836189" y="1081263"/>
                  <a:pt x="963251" y="1097109"/>
                  <a:pt x="964276" y="1097280"/>
                </a:cubicBezTo>
                <a:cubicBezTo>
                  <a:pt x="980902" y="1108364"/>
                  <a:pt x="1000024" y="1116402"/>
                  <a:pt x="1014153" y="1130531"/>
                </a:cubicBezTo>
                <a:cubicBezTo>
                  <a:pt x="1028282" y="1144660"/>
                  <a:pt x="1027694" y="1177123"/>
                  <a:pt x="1047404" y="1180408"/>
                </a:cubicBezTo>
                <a:cubicBezTo>
                  <a:pt x="1102341" y="1189564"/>
                  <a:pt x="1158240" y="1169324"/>
                  <a:pt x="1213658" y="1163782"/>
                </a:cubicBezTo>
                <a:cubicBezTo>
                  <a:pt x="1230283" y="1152698"/>
                  <a:pt x="1251052" y="1146134"/>
                  <a:pt x="1263534" y="1130531"/>
                </a:cubicBezTo>
                <a:cubicBezTo>
                  <a:pt x="1274482" y="1116847"/>
                  <a:pt x="1272323" y="1096330"/>
                  <a:pt x="1280160" y="1080655"/>
                </a:cubicBezTo>
                <a:cubicBezTo>
                  <a:pt x="1289096" y="1062783"/>
                  <a:pt x="1302327" y="1047404"/>
                  <a:pt x="1313411" y="1030778"/>
                </a:cubicBezTo>
                <a:cubicBezTo>
                  <a:pt x="1318953" y="991985"/>
                  <a:pt x="1318776" y="951934"/>
                  <a:pt x="1330036" y="914400"/>
                </a:cubicBezTo>
                <a:cubicBezTo>
                  <a:pt x="1335778" y="895261"/>
                  <a:pt x="1350495" y="879874"/>
                  <a:pt x="1363287" y="864524"/>
                </a:cubicBezTo>
                <a:cubicBezTo>
                  <a:pt x="1403289" y="816522"/>
                  <a:pt x="1414000" y="814091"/>
                  <a:pt x="1463040" y="781397"/>
                </a:cubicBezTo>
                <a:cubicBezTo>
                  <a:pt x="1474124" y="764771"/>
                  <a:pt x="1479347" y="742110"/>
                  <a:pt x="1496291" y="731520"/>
                </a:cubicBezTo>
                <a:cubicBezTo>
                  <a:pt x="1526013" y="712944"/>
                  <a:pt x="1596044" y="698269"/>
                  <a:pt x="1596044" y="698269"/>
                </a:cubicBezTo>
                <a:cubicBezTo>
                  <a:pt x="1607127" y="681644"/>
                  <a:pt x="1626009" y="668102"/>
                  <a:pt x="1629294" y="648393"/>
                </a:cubicBezTo>
                <a:cubicBezTo>
                  <a:pt x="1633883" y="620860"/>
                  <a:pt x="1590998" y="566009"/>
                  <a:pt x="1579418" y="548640"/>
                </a:cubicBezTo>
                <a:cubicBezTo>
                  <a:pt x="1547623" y="453252"/>
                  <a:pt x="1585563" y="542291"/>
                  <a:pt x="1512916" y="448888"/>
                </a:cubicBezTo>
                <a:cubicBezTo>
                  <a:pt x="1457919" y="378178"/>
                  <a:pt x="1460229" y="348796"/>
                  <a:pt x="1396538" y="299258"/>
                </a:cubicBezTo>
                <a:cubicBezTo>
                  <a:pt x="1364993" y="274723"/>
                  <a:pt x="1296785" y="232757"/>
                  <a:pt x="1296785" y="232757"/>
                </a:cubicBezTo>
                <a:cubicBezTo>
                  <a:pt x="1257215" y="114048"/>
                  <a:pt x="1292697" y="152446"/>
                  <a:pt x="1213658" y="99753"/>
                </a:cubicBezTo>
                <a:cubicBezTo>
                  <a:pt x="1202574" y="83128"/>
                  <a:pt x="1196010" y="62359"/>
                  <a:pt x="1180407" y="49877"/>
                </a:cubicBezTo>
                <a:cubicBezTo>
                  <a:pt x="1166723" y="38929"/>
                  <a:pt x="1146206" y="41088"/>
                  <a:pt x="1130531" y="33251"/>
                </a:cubicBezTo>
                <a:cubicBezTo>
                  <a:pt x="1112659" y="24315"/>
                  <a:pt x="1097280" y="11084"/>
                  <a:pt x="1080654" y="0"/>
                </a:cubicBezTo>
                <a:cubicBezTo>
                  <a:pt x="1019694" y="5542"/>
                  <a:pt x="958513" y="9034"/>
                  <a:pt x="897774" y="16626"/>
                </a:cubicBezTo>
                <a:cubicBezTo>
                  <a:pt x="869734" y="20131"/>
                  <a:pt x="839921" y="20614"/>
                  <a:pt x="814647" y="33251"/>
                </a:cubicBezTo>
                <a:cubicBezTo>
                  <a:pt x="565589" y="157781"/>
                  <a:pt x="926303" y="29286"/>
                  <a:pt x="714894" y="99753"/>
                </a:cubicBezTo>
                <a:cubicBezTo>
                  <a:pt x="659476" y="94211"/>
                  <a:pt x="603687" y="91597"/>
                  <a:pt x="548640" y="83128"/>
                </a:cubicBezTo>
                <a:cubicBezTo>
                  <a:pt x="531319" y="80463"/>
                  <a:pt x="516289" y="66502"/>
                  <a:pt x="498764" y="66502"/>
                </a:cubicBezTo>
                <a:cubicBezTo>
                  <a:pt x="454084" y="66502"/>
                  <a:pt x="410095" y="77586"/>
                  <a:pt x="365760" y="83128"/>
                </a:cubicBezTo>
                <a:cubicBezTo>
                  <a:pt x="341225" y="119930"/>
                  <a:pt x="321035" y="157278"/>
                  <a:pt x="282633" y="182880"/>
                </a:cubicBezTo>
                <a:cubicBezTo>
                  <a:pt x="268051" y="192601"/>
                  <a:pt x="249382" y="193964"/>
                  <a:pt x="232756" y="199506"/>
                </a:cubicBezTo>
                <a:cubicBezTo>
                  <a:pt x="227214" y="216131"/>
                  <a:pt x="228523" y="236990"/>
                  <a:pt x="216131" y="249382"/>
                </a:cubicBezTo>
                <a:cubicBezTo>
                  <a:pt x="203739" y="261774"/>
                  <a:pt x="183362" y="262206"/>
                  <a:pt x="166254" y="266008"/>
                </a:cubicBezTo>
                <a:cubicBezTo>
                  <a:pt x="133347" y="273321"/>
                  <a:pt x="99753" y="277091"/>
                  <a:pt x="66502" y="282633"/>
                </a:cubicBezTo>
                <a:cubicBezTo>
                  <a:pt x="54570" y="330361"/>
                  <a:pt x="36862" y="408414"/>
                  <a:pt x="16625" y="448888"/>
                </a:cubicBezTo>
                <a:lnTo>
                  <a:pt x="0" y="482138"/>
                </a:lnTo>
                <a:close/>
              </a:path>
            </a:pathLst>
          </a:custGeom>
          <a:solidFill>
            <a:srgbClr val="D5536F"/>
          </a:solidFill>
          <a:ln>
            <a:noFill/>
          </a:ln>
          <a:effectLst>
            <a:softEdge rad="31750"/>
          </a:effectLst>
          <a:scene3d>
            <a:camera prst="orthographicFront"/>
            <a:lightRig rig="threePt" dir="t"/>
          </a:scene3d>
          <a:sp3d>
            <a:bevelT w="304800" h="304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4" name="Овал 123"/>
          <p:cNvSpPr/>
          <p:nvPr/>
        </p:nvSpPr>
        <p:spPr>
          <a:xfrm>
            <a:off x="2339752" y="3140968"/>
            <a:ext cx="727068" cy="442464"/>
          </a:xfrm>
          <a:prstGeom prst="ellipse">
            <a:avLst/>
          </a:prstGeom>
          <a:scene3d>
            <a:camera prst="orthographicFront"/>
            <a:lightRig rig="twoPt" dir="t"/>
          </a:scene3d>
          <a:sp3d prstMaterial="metal">
            <a:bevelT w="1905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5" name="Стрелка вниз 124"/>
          <p:cNvSpPr/>
          <p:nvPr/>
        </p:nvSpPr>
        <p:spPr>
          <a:xfrm rot="10800000">
            <a:off x="3131840" y="4941168"/>
            <a:ext cx="432048" cy="720080"/>
          </a:xfrm>
          <a:prstGeom prst="downArrow">
            <a:avLst>
              <a:gd name="adj1" fmla="val 50000"/>
              <a:gd name="adj2" fmla="val 8848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6" name="Стрелка вниз 125"/>
          <p:cNvSpPr/>
          <p:nvPr/>
        </p:nvSpPr>
        <p:spPr>
          <a:xfrm rot="11982159">
            <a:off x="3275856" y="3356992"/>
            <a:ext cx="432048" cy="720080"/>
          </a:xfrm>
          <a:prstGeom prst="downArrow">
            <a:avLst>
              <a:gd name="adj1" fmla="val 50000"/>
              <a:gd name="adj2" fmla="val 8848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7" name="Стрелка вниз 126"/>
          <p:cNvSpPr/>
          <p:nvPr/>
        </p:nvSpPr>
        <p:spPr>
          <a:xfrm rot="10800000">
            <a:off x="3131840" y="4077072"/>
            <a:ext cx="432048" cy="720080"/>
          </a:xfrm>
          <a:prstGeom prst="downArrow">
            <a:avLst>
              <a:gd name="adj1" fmla="val 50000"/>
              <a:gd name="adj2" fmla="val 8848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8" name="Стрелка вниз 127"/>
          <p:cNvSpPr/>
          <p:nvPr/>
        </p:nvSpPr>
        <p:spPr>
          <a:xfrm rot="16200000">
            <a:off x="4139952" y="2852936"/>
            <a:ext cx="432048" cy="720080"/>
          </a:xfrm>
          <a:prstGeom prst="downArrow">
            <a:avLst>
              <a:gd name="adj1" fmla="val 50000"/>
              <a:gd name="adj2" fmla="val 8848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Солнце 128"/>
          <p:cNvSpPr/>
          <p:nvPr/>
        </p:nvSpPr>
        <p:spPr>
          <a:xfrm>
            <a:off x="2555776" y="3933056"/>
            <a:ext cx="415467" cy="438992"/>
          </a:xfrm>
          <a:prstGeom prst="sun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0" name="Блок-схема: узел суммирования 129"/>
          <p:cNvSpPr/>
          <p:nvPr/>
        </p:nvSpPr>
        <p:spPr>
          <a:xfrm>
            <a:off x="5004048" y="2996952"/>
            <a:ext cx="415467" cy="329244"/>
          </a:xfrm>
          <a:prstGeom prst="flowChartSummingJunction">
            <a:avLst/>
          </a:prstGeom>
          <a:solidFill>
            <a:srgbClr val="FF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02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Биохимический анализ крови: </a:t>
            </a:r>
          </a:p>
          <a:p>
            <a:pPr lvl="1"/>
            <a:r>
              <a:rPr lang="ru-RU" dirty="0" smtClean="0"/>
              <a:t>уровень билирубина, АЛТ и АСТ</a:t>
            </a:r>
          </a:p>
          <a:p>
            <a:r>
              <a:rPr lang="ru-RU" dirty="0" smtClean="0"/>
              <a:t>ПТИ, альбумин</a:t>
            </a:r>
          </a:p>
          <a:p>
            <a:r>
              <a:rPr lang="ru-RU" dirty="0" err="1" smtClean="0"/>
              <a:t>Фиброэластометрия</a:t>
            </a:r>
            <a:endParaRPr lang="ru-RU" dirty="0" smtClean="0"/>
          </a:p>
          <a:p>
            <a:pPr marL="5715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834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99FF"/>
                </a:solidFill>
                <a:latin typeface="+mj-lt"/>
              </a:rPr>
              <a:t>Влияние </a:t>
            </a:r>
            <a:br>
              <a:rPr lang="ru-RU" sz="4400" b="1" dirty="0" smtClean="0">
                <a:solidFill>
                  <a:srgbClr val="0099FF"/>
                </a:solidFill>
                <a:latin typeface="+mj-lt"/>
              </a:rPr>
            </a:br>
            <a:r>
              <a:rPr lang="ru-RU" sz="4400" b="1" dirty="0" smtClean="0">
                <a:solidFill>
                  <a:srgbClr val="0099FF"/>
                </a:solidFill>
                <a:latin typeface="+mj-lt"/>
              </a:rPr>
              <a:t>ВИЧ-инфекции на гепатит В</a:t>
            </a:r>
            <a:endParaRPr lang="ru-RU" sz="4400" b="1" dirty="0">
              <a:solidFill>
                <a:srgbClr val="0099FF"/>
              </a:solidFill>
              <a:latin typeface="+mj-lt"/>
            </a:endParaRP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251520" y="2388021"/>
            <a:ext cx="8435280" cy="3849291"/>
          </a:xfrm>
        </p:spPr>
        <p:txBody>
          <a:bodyPr/>
          <a:lstStyle/>
          <a:p>
            <a:r>
              <a:rPr lang="ru-RU" sz="2800" dirty="0" smtClean="0">
                <a:latin typeface="+mj-lt"/>
              </a:rPr>
              <a:t>При ВИЧ-инфекции ВГВ чаще становится хроническим</a:t>
            </a:r>
          </a:p>
          <a:p>
            <a:r>
              <a:rPr lang="ru-RU" sz="2800" dirty="0" smtClean="0">
                <a:latin typeface="+mj-lt"/>
              </a:rPr>
              <a:t>Более высокая вирусная нагрузка по ВГВ и выше риск карциномы</a:t>
            </a:r>
          </a:p>
          <a:p>
            <a:r>
              <a:rPr lang="ru-RU" sz="2800" dirty="0" smtClean="0">
                <a:latin typeface="+mj-lt"/>
              </a:rPr>
              <a:t>Возможно размножение вируса даже на фоне защитных антител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Отмечены случаи </a:t>
            </a:r>
            <a:r>
              <a:rPr lang="ru-RU" sz="2800" dirty="0" smtClean="0">
                <a:latin typeface="+mj-lt"/>
              </a:rPr>
              <a:t>излечения при приеме </a:t>
            </a:r>
            <a:r>
              <a:rPr lang="ru-RU" sz="2800" dirty="0" smtClean="0">
                <a:latin typeface="+mj-lt"/>
              </a:rPr>
              <a:t>АРВТ</a:t>
            </a:r>
          </a:p>
          <a:p>
            <a:endParaRPr lang="ru-RU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189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43103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99FF"/>
                </a:solidFill>
                <a:latin typeface="+mj-lt"/>
              </a:rPr>
              <a:t>Влияние </a:t>
            </a:r>
            <a:r>
              <a:rPr lang="ru-RU" sz="4000" b="1" dirty="0" smtClean="0">
                <a:solidFill>
                  <a:srgbClr val="0099FF"/>
                </a:solidFill>
                <a:latin typeface="+mj-lt"/>
              </a:rPr>
              <a:t/>
            </a:r>
            <a:br>
              <a:rPr lang="ru-RU" sz="4000" b="1" dirty="0" smtClean="0">
                <a:solidFill>
                  <a:srgbClr val="0099FF"/>
                </a:solidFill>
                <a:latin typeface="+mj-lt"/>
              </a:rPr>
            </a:br>
            <a:r>
              <a:rPr lang="ru-RU" sz="4000" b="1" dirty="0" smtClean="0">
                <a:solidFill>
                  <a:srgbClr val="0099FF"/>
                </a:solidFill>
                <a:latin typeface="+mj-lt"/>
              </a:rPr>
              <a:t>ВИЧ-инфекции </a:t>
            </a:r>
            <a:r>
              <a:rPr lang="ru-RU" sz="4000" b="1" dirty="0" smtClean="0">
                <a:solidFill>
                  <a:srgbClr val="0099FF"/>
                </a:solidFill>
                <a:latin typeface="+mj-lt"/>
              </a:rPr>
              <a:t>на </a:t>
            </a:r>
            <a:r>
              <a:rPr lang="ru-RU" sz="4000" b="1" dirty="0" smtClean="0">
                <a:solidFill>
                  <a:srgbClr val="0099FF"/>
                </a:solidFill>
                <a:latin typeface="+mj-lt"/>
              </a:rPr>
              <a:t>гепатит С</a:t>
            </a:r>
            <a:endParaRPr lang="ru-RU" sz="4000" b="1" dirty="0" smtClean="0">
              <a:solidFill>
                <a:srgbClr val="0099FF"/>
              </a:solidFill>
              <a:latin typeface="+mj-lt"/>
            </a:endParaRPr>
          </a:p>
        </p:txBody>
      </p:sp>
      <p:sp>
        <p:nvSpPr>
          <p:cNvPr id="44035" name="Содержимое 2"/>
          <p:cNvSpPr>
            <a:spLocks noGrp="1"/>
          </p:cNvSpPr>
          <p:nvPr>
            <p:ph idx="1"/>
          </p:nvPr>
        </p:nvSpPr>
        <p:spPr>
          <a:xfrm>
            <a:off x="457200" y="2316013"/>
            <a:ext cx="8229600" cy="3993307"/>
          </a:xfrm>
        </p:spPr>
        <p:txBody>
          <a:bodyPr/>
          <a:lstStyle/>
          <a:p>
            <a:r>
              <a:rPr lang="ru-RU" sz="2800" dirty="0" smtClean="0">
                <a:latin typeface="+mj-lt"/>
              </a:rPr>
              <a:t>Ещё чаще становится хроническим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Отмечается большее количество вируса гепатита </a:t>
            </a:r>
            <a:br>
              <a:rPr lang="ru-RU" sz="2800" dirty="0" smtClean="0">
                <a:latin typeface="+mj-lt"/>
              </a:rPr>
            </a:br>
            <a:r>
              <a:rPr lang="ru-RU" sz="2800" dirty="0" smtClean="0">
                <a:latin typeface="+mj-lt"/>
              </a:rPr>
              <a:t>в крови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Выше риск развития цирроза</a:t>
            </a:r>
          </a:p>
          <a:p>
            <a:pPr lvl="1"/>
            <a:r>
              <a:rPr lang="ru-RU" sz="2800" dirty="0" smtClean="0">
                <a:latin typeface="+mj-lt"/>
              </a:rPr>
              <a:t>Выше интенсивность цирроза</a:t>
            </a:r>
          </a:p>
          <a:p>
            <a:pPr lvl="1"/>
            <a:r>
              <a:rPr lang="ru-RU" sz="2800" dirty="0" smtClean="0">
                <a:latin typeface="+mj-lt"/>
              </a:rPr>
              <a:t>Цирроз развивается раньше (</a:t>
            </a:r>
            <a:r>
              <a:rPr lang="en-US" sz="2800" dirty="0" smtClean="0">
                <a:latin typeface="+mj-lt"/>
              </a:rPr>
              <a:t>~</a:t>
            </a:r>
            <a:r>
              <a:rPr lang="ru-RU" sz="2800" dirty="0" smtClean="0">
                <a:latin typeface="+mj-lt"/>
              </a:rPr>
              <a:t>в 2 раза)</a:t>
            </a:r>
          </a:p>
        </p:txBody>
      </p:sp>
    </p:spTree>
    <p:extLst>
      <p:ext uri="{BB962C8B-B14F-4D97-AF65-F5344CB8AC3E}">
        <p14:creationId xmlns:p14="http://schemas.microsoft.com/office/powerpoint/2010/main" val="303618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0099FF"/>
                </a:solidFill>
                <a:latin typeface="+mj-lt"/>
              </a:rPr>
              <a:t>Влияние ВГС </a:t>
            </a:r>
            <a:br>
              <a:rPr lang="ru-RU" sz="4400" b="1" dirty="0" smtClean="0">
                <a:solidFill>
                  <a:srgbClr val="0099FF"/>
                </a:solidFill>
                <a:latin typeface="+mj-lt"/>
              </a:rPr>
            </a:br>
            <a:r>
              <a:rPr lang="ru-RU" sz="4400" b="1" dirty="0" smtClean="0">
                <a:solidFill>
                  <a:srgbClr val="0099FF"/>
                </a:solidFill>
                <a:latin typeface="+mj-lt"/>
              </a:rPr>
              <a:t>на течение ВИЧ-инфекции</a:t>
            </a:r>
            <a:endParaRPr lang="ru-RU" sz="4400" b="1" dirty="0">
              <a:solidFill>
                <a:srgbClr val="0099FF"/>
              </a:solidFill>
              <a:latin typeface="+mj-lt"/>
            </a:endParaRPr>
          </a:p>
        </p:txBody>
      </p:sp>
      <p:sp>
        <p:nvSpPr>
          <p:cNvPr id="45059" name="Содержимое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104456"/>
          </a:xfrm>
        </p:spPr>
        <p:txBody>
          <a:bodyPr/>
          <a:lstStyle/>
          <a:p>
            <a:r>
              <a:rPr lang="ru-RU" sz="2800" dirty="0" smtClean="0">
                <a:latin typeface="+mj-lt"/>
              </a:rPr>
              <a:t>Течение ВИЧ-инфекции ускоряется</a:t>
            </a:r>
          </a:p>
          <a:p>
            <a:r>
              <a:rPr lang="ru-RU" sz="2800" dirty="0" smtClean="0">
                <a:latin typeface="+mj-lt"/>
              </a:rPr>
              <a:t>Выше риск </a:t>
            </a:r>
            <a:r>
              <a:rPr lang="ru-RU" sz="2800" dirty="0" smtClean="0">
                <a:latin typeface="+mj-lt"/>
              </a:rPr>
              <a:t>поражения мозга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Медленнее и хуже восстанавливается иммунный статус при получении АРВТ</a:t>
            </a:r>
          </a:p>
          <a:p>
            <a:r>
              <a:rPr lang="ru-RU" sz="2800" dirty="0" smtClean="0">
                <a:latin typeface="+mj-lt"/>
              </a:rPr>
              <a:t>Чаще развиваются побочные эффекты АРВТ, связанные с </a:t>
            </a:r>
            <a:r>
              <a:rPr lang="ru-RU" sz="2800" dirty="0" err="1" smtClean="0">
                <a:latin typeface="+mj-lt"/>
              </a:rPr>
              <a:t>гепатотоксичностью</a:t>
            </a:r>
            <a:endParaRPr lang="ru-RU" sz="2800" dirty="0" smtClean="0">
              <a:latin typeface="+mj-lt"/>
            </a:endParaRPr>
          </a:p>
          <a:p>
            <a:endParaRPr lang="ru-RU" sz="28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812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лечить ВИЧ-инфекцию </a:t>
            </a:r>
            <a:br>
              <a:rPr lang="ru-RU" dirty="0" smtClean="0"/>
            </a:br>
            <a:r>
              <a:rPr lang="ru-RU" dirty="0" smtClean="0"/>
              <a:t>и хронический гепатит С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9" descr="Картинки по запросу харвони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88224" y="620688"/>
            <a:ext cx="2304255" cy="20035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091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работают препараты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91141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313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155575"/>
            <a:ext cx="9036050" cy="12525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Течение ВИЧ-инфекции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при приёме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АРВТ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1119188" y="2001838"/>
            <a:ext cx="6635750" cy="4205287"/>
          </a:xfrm>
          <a:custGeom>
            <a:avLst/>
            <a:gdLst>
              <a:gd name="T0" fmla="*/ 0 w 3645"/>
              <a:gd name="T1" fmla="*/ 2147483647 h 1743"/>
              <a:gd name="T2" fmla="*/ 2147483647 w 3645"/>
              <a:gd name="T3" fmla="*/ 2147483647 h 1743"/>
              <a:gd name="T4" fmla="*/ 2147483647 w 3645"/>
              <a:gd name="T5" fmla="*/ 0 h 1743"/>
              <a:gd name="T6" fmla="*/ 0 w 3645"/>
              <a:gd name="T7" fmla="*/ 0 h 1743"/>
              <a:gd name="T8" fmla="*/ 0 w 3645"/>
              <a:gd name="T9" fmla="*/ 2147483647 h 17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45"/>
              <a:gd name="T16" fmla="*/ 0 h 1743"/>
              <a:gd name="T17" fmla="*/ 3645 w 3645"/>
              <a:gd name="T18" fmla="*/ 1743 h 17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45" h="1743">
                <a:moveTo>
                  <a:pt x="0" y="1742"/>
                </a:moveTo>
                <a:lnTo>
                  <a:pt x="3644" y="1742"/>
                </a:lnTo>
                <a:lnTo>
                  <a:pt x="3644" y="0"/>
                </a:lnTo>
                <a:lnTo>
                  <a:pt x="0" y="0"/>
                </a:lnTo>
                <a:lnTo>
                  <a:pt x="0" y="1742"/>
                </a:lnTo>
              </a:path>
            </a:pathLst>
          </a:cu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3316" name="Picture 5" descr="AGA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13" y="6043613"/>
            <a:ext cx="355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Rectangle 8"/>
          <p:cNvSpPr>
            <a:spLocks noChangeArrowheads="1"/>
          </p:cNvSpPr>
          <p:nvPr/>
        </p:nvSpPr>
        <p:spPr bwMode="auto">
          <a:xfrm>
            <a:off x="1100138" y="1993900"/>
            <a:ext cx="1101725" cy="4179888"/>
          </a:xfrm>
          <a:prstGeom prst="rect">
            <a:avLst/>
          </a:prstGeom>
          <a:gradFill rotWithShape="0">
            <a:gsLst>
              <a:gs pos="0">
                <a:srgbClr val="FF8B17"/>
              </a:gs>
              <a:gs pos="100000">
                <a:srgbClr val="A2580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3318" name="Line 9"/>
          <p:cNvSpPr>
            <a:spLocks noChangeShapeType="1"/>
          </p:cNvSpPr>
          <p:nvPr/>
        </p:nvSpPr>
        <p:spPr bwMode="auto">
          <a:xfrm>
            <a:off x="3446463" y="6188075"/>
            <a:ext cx="4319587" cy="0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 flipH="1">
            <a:off x="3184525" y="3778250"/>
            <a:ext cx="93663" cy="19685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Line 11"/>
          <p:cNvSpPr>
            <a:spLocks noChangeShapeType="1"/>
          </p:cNvSpPr>
          <p:nvPr/>
        </p:nvSpPr>
        <p:spPr bwMode="auto">
          <a:xfrm flipH="1">
            <a:off x="3419475" y="3797300"/>
            <a:ext cx="87313" cy="19685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1" name="Freeform 13"/>
          <p:cNvSpPr>
            <a:spLocks/>
          </p:cNvSpPr>
          <p:nvPr/>
        </p:nvSpPr>
        <p:spPr bwMode="auto">
          <a:xfrm>
            <a:off x="6129338" y="5375275"/>
            <a:ext cx="1616075" cy="776288"/>
          </a:xfrm>
          <a:custGeom>
            <a:avLst/>
            <a:gdLst>
              <a:gd name="T0" fmla="*/ 0 w 1145"/>
              <a:gd name="T1" fmla="*/ 0 h 521"/>
              <a:gd name="T2" fmla="*/ 2147483647 w 1145"/>
              <a:gd name="T3" fmla="*/ 2147483647 h 521"/>
              <a:gd name="T4" fmla="*/ 2147483647 w 1145"/>
              <a:gd name="T5" fmla="*/ 2147483647 h 521"/>
              <a:gd name="T6" fmla="*/ 2147483647 w 1145"/>
              <a:gd name="T7" fmla="*/ 2147483647 h 521"/>
              <a:gd name="T8" fmla="*/ 2147483647 w 1145"/>
              <a:gd name="T9" fmla="*/ 2147483647 h 5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5"/>
              <a:gd name="T16" fmla="*/ 0 h 521"/>
              <a:gd name="T17" fmla="*/ 1145 w 1145"/>
              <a:gd name="T18" fmla="*/ 521 h 5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5" h="521">
                <a:moveTo>
                  <a:pt x="0" y="0"/>
                </a:moveTo>
                <a:lnTo>
                  <a:pt x="171" y="75"/>
                </a:lnTo>
                <a:lnTo>
                  <a:pt x="554" y="366"/>
                </a:lnTo>
                <a:lnTo>
                  <a:pt x="864" y="521"/>
                </a:lnTo>
                <a:lnTo>
                  <a:pt x="1145" y="521"/>
                </a:lnTo>
              </a:path>
            </a:pathLst>
          </a:custGeom>
          <a:noFill/>
          <a:ln w="50800" cap="rnd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Rectangle 14"/>
          <p:cNvSpPr>
            <a:spLocks noChangeArrowheads="1"/>
          </p:cNvSpPr>
          <p:nvPr/>
        </p:nvSpPr>
        <p:spPr bwMode="auto">
          <a:xfrm>
            <a:off x="825500" y="6183313"/>
            <a:ext cx="1539875" cy="4000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/>
            <a:r>
              <a:rPr lang="en-US" altLang="ru-RU" sz="2000" b="1"/>
              <a:t> </a:t>
            </a:r>
            <a:r>
              <a:rPr lang="ru-RU" altLang="ru-RU" sz="2000" b="1"/>
              <a:t>Недели</a:t>
            </a:r>
            <a:endParaRPr lang="en-US" altLang="ru-RU" sz="2000" b="1"/>
          </a:p>
        </p:txBody>
      </p:sp>
      <p:sp>
        <p:nvSpPr>
          <p:cNvPr id="13323" name="Rectangle 15"/>
          <p:cNvSpPr>
            <a:spLocks noChangeArrowheads="1"/>
          </p:cNvSpPr>
          <p:nvPr/>
        </p:nvSpPr>
        <p:spPr bwMode="auto">
          <a:xfrm>
            <a:off x="3378200" y="6197600"/>
            <a:ext cx="1538288" cy="4000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/>
            <a:r>
              <a:rPr lang="en-US" altLang="ru-RU" sz="2000" b="1"/>
              <a:t> </a:t>
            </a:r>
            <a:r>
              <a:rPr lang="ru-RU" altLang="ru-RU" sz="2000" b="1"/>
              <a:t>Годы</a:t>
            </a:r>
            <a:endParaRPr lang="en-US" altLang="ru-RU" sz="2000" b="1"/>
          </a:p>
        </p:txBody>
      </p:sp>
      <p:sp>
        <p:nvSpPr>
          <p:cNvPr id="13324" name="Line 16"/>
          <p:cNvSpPr>
            <a:spLocks noChangeShapeType="1"/>
          </p:cNvSpPr>
          <p:nvPr/>
        </p:nvSpPr>
        <p:spPr bwMode="auto">
          <a:xfrm>
            <a:off x="1082675" y="6188075"/>
            <a:ext cx="2151063" cy="0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5" name="Freeform 17"/>
          <p:cNvSpPr>
            <a:spLocks/>
          </p:cNvSpPr>
          <p:nvPr/>
        </p:nvSpPr>
        <p:spPr bwMode="auto">
          <a:xfrm>
            <a:off x="1108075" y="2954338"/>
            <a:ext cx="1063625" cy="1846262"/>
          </a:xfrm>
          <a:custGeom>
            <a:avLst/>
            <a:gdLst>
              <a:gd name="T0" fmla="*/ 0 w 702"/>
              <a:gd name="T1" fmla="*/ 0 h 648"/>
              <a:gd name="T2" fmla="*/ 2147483647 w 702"/>
              <a:gd name="T3" fmla="*/ 2147483647 h 648"/>
              <a:gd name="T4" fmla="*/ 2147483647 w 702"/>
              <a:gd name="T5" fmla="*/ 2147483647 h 648"/>
              <a:gd name="T6" fmla="*/ 2147483647 w 702"/>
              <a:gd name="T7" fmla="*/ 2147483647 h 648"/>
              <a:gd name="T8" fmla="*/ 0 60000 65536"/>
              <a:gd name="T9" fmla="*/ 0 60000 65536"/>
              <a:gd name="T10" fmla="*/ 0 60000 65536"/>
              <a:gd name="T11" fmla="*/ 0 60000 65536"/>
              <a:gd name="T12" fmla="*/ 0 w 702"/>
              <a:gd name="T13" fmla="*/ 0 h 648"/>
              <a:gd name="T14" fmla="*/ 702 w 702"/>
              <a:gd name="T15" fmla="*/ 648 h 6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2" h="648">
                <a:moveTo>
                  <a:pt x="0" y="0"/>
                </a:moveTo>
                <a:lnTo>
                  <a:pt x="210" y="132"/>
                </a:lnTo>
                <a:lnTo>
                  <a:pt x="468" y="648"/>
                </a:lnTo>
                <a:lnTo>
                  <a:pt x="702" y="537"/>
                </a:lnTo>
              </a:path>
            </a:pathLst>
          </a:cu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6" name="Line 18"/>
          <p:cNvSpPr>
            <a:spLocks noChangeShapeType="1"/>
          </p:cNvSpPr>
          <p:nvPr/>
        </p:nvSpPr>
        <p:spPr bwMode="auto">
          <a:xfrm flipH="1">
            <a:off x="3175000" y="4224338"/>
            <a:ext cx="90488" cy="200025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7" name="Line 19"/>
          <p:cNvSpPr>
            <a:spLocks noChangeShapeType="1"/>
          </p:cNvSpPr>
          <p:nvPr/>
        </p:nvSpPr>
        <p:spPr bwMode="auto">
          <a:xfrm flipH="1">
            <a:off x="3409950" y="4265613"/>
            <a:ext cx="87313" cy="198437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8" name="Freeform 20"/>
          <p:cNvSpPr>
            <a:spLocks/>
          </p:cNvSpPr>
          <p:nvPr/>
        </p:nvSpPr>
        <p:spPr bwMode="auto">
          <a:xfrm>
            <a:off x="2171700" y="4159250"/>
            <a:ext cx="1050925" cy="327025"/>
          </a:xfrm>
          <a:custGeom>
            <a:avLst/>
            <a:gdLst>
              <a:gd name="T0" fmla="*/ 0 w 693"/>
              <a:gd name="T1" fmla="*/ 2147483647 h 114"/>
              <a:gd name="T2" fmla="*/ 2147483647 w 693"/>
              <a:gd name="T3" fmla="*/ 0 h 114"/>
              <a:gd name="T4" fmla="*/ 2147483647 w 693"/>
              <a:gd name="T5" fmla="*/ 2147483647 h 114"/>
              <a:gd name="T6" fmla="*/ 0 60000 65536"/>
              <a:gd name="T7" fmla="*/ 0 60000 65536"/>
              <a:gd name="T8" fmla="*/ 0 60000 65536"/>
              <a:gd name="T9" fmla="*/ 0 w 693"/>
              <a:gd name="T10" fmla="*/ 0 h 114"/>
              <a:gd name="T11" fmla="*/ 693 w 693"/>
              <a:gd name="T12" fmla="*/ 114 h 1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3" h="114">
                <a:moveTo>
                  <a:pt x="0" y="114"/>
                </a:moveTo>
                <a:lnTo>
                  <a:pt x="297" y="0"/>
                </a:lnTo>
                <a:lnTo>
                  <a:pt x="693" y="54"/>
                </a:lnTo>
              </a:path>
            </a:pathLst>
          </a:cu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29" name="Freeform 21"/>
          <p:cNvSpPr>
            <a:spLocks/>
          </p:cNvSpPr>
          <p:nvPr/>
        </p:nvSpPr>
        <p:spPr bwMode="auto">
          <a:xfrm>
            <a:off x="3446463" y="4373563"/>
            <a:ext cx="2682875" cy="996950"/>
          </a:xfrm>
          <a:custGeom>
            <a:avLst/>
            <a:gdLst>
              <a:gd name="T0" fmla="*/ 0 w 1902"/>
              <a:gd name="T1" fmla="*/ 0 h 670"/>
              <a:gd name="T2" fmla="*/ 2147483647 w 1902"/>
              <a:gd name="T3" fmla="*/ 2147483647 h 670"/>
              <a:gd name="T4" fmla="*/ 2147483647 w 1902"/>
              <a:gd name="T5" fmla="*/ 2147483647 h 670"/>
              <a:gd name="T6" fmla="*/ 2147483647 w 1902"/>
              <a:gd name="T7" fmla="*/ 2147483647 h 670"/>
              <a:gd name="T8" fmla="*/ 2147483647 w 1902"/>
              <a:gd name="T9" fmla="*/ 2147483647 h 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2"/>
              <a:gd name="T16" fmla="*/ 0 h 670"/>
              <a:gd name="T17" fmla="*/ 1902 w 1902"/>
              <a:gd name="T18" fmla="*/ 670 h 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2" h="670">
                <a:moveTo>
                  <a:pt x="0" y="0"/>
                </a:moveTo>
                <a:lnTo>
                  <a:pt x="512" y="52"/>
                </a:lnTo>
                <a:lnTo>
                  <a:pt x="1083" y="420"/>
                </a:lnTo>
                <a:lnTo>
                  <a:pt x="1354" y="420"/>
                </a:lnTo>
                <a:lnTo>
                  <a:pt x="1902" y="670"/>
                </a:lnTo>
              </a:path>
            </a:pathLst>
          </a:cu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2555875" y="3260725"/>
            <a:ext cx="276066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>
              <a:lnSpc>
                <a:spcPct val="85000"/>
              </a:lnSpc>
              <a:defRPr/>
            </a:pPr>
            <a:r>
              <a:rPr lang="ru-RU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РНК ВИЧ</a:t>
            </a:r>
            <a:endParaRPr lang="en-US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2365375" y="4762500"/>
            <a:ext cx="27114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defTabSz="955675" eaLnBrk="0" hangingPunct="0">
              <a:lnSpc>
                <a:spcPct val="85000"/>
              </a:lnSpc>
              <a:defRPr/>
            </a:pPr>
            <a:r>
              <a:rPr lang="ru-RU" sz="22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</a:t>
            </a:r>
            <a:br>
              <a:rPr lang="ru-RU" sz="22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2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CD4</a:t>
            </a:r>
            <a:r>
              <a:rPr lang="ru-RU" sz="2200" b="1" dirty="0">
                <a:solidFill>
                  <a:srgbClr val="99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-лимфоцитов</a:t>
            </a:r>
            <a:endParaRPr lang="en-US" sz="2200" b="1" dirty="0">
              <a:solidFill>
                <a:srgbClr val="99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32" name="Oval 24"/>
          <p:cNvSpPr>
            <a:spLocks noChangeArrowheads="1"/>
          </p:cNvSpPr>
          <p:nvPr/>
        </p:nvSpPr>
        <p:spPr bwMode="auto">
          <a:xfrm>
            <a:off x="6034088" y="5248275"/>
            <a:ext cx="203200" cy="214313"/>
          </a:xfrm>
          <a:prstGeom prst="ellipse">
            <a:avLst/>
          </a:prstGeom>
          <a:solidFill>
            <a:srgbClr val="0085E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 sz="3200" b="1" i="1">
              <a:latin typeface="Times New Roman" pitchFamily="18" charset="0"/>
            </a:endParaRPr>
          </a:p>
        </p:txBody>
      </p:sp>
      <p:sp>
        <p:nvSpPr>
          <p:cNvPr id="13333" name="Rectangle 25"/>
          <p:cNvSpPr>
            <a:spLocks noChangeArrowheads="1"/>
          </p:cNvSpPr>
          <p:nvPr/>
        </p:nvSpPr>
        <p:spPr bwMode="auto">
          <a:xfrm>
            <a:off x="6081713" y="4886325"/>
            <a:ext cx="1766887" cy="3286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>
            <a:spAutoFit/>
          </a:bodyPr>
          <a:lstStyle/>
          <a:p>
            <a:pPr marL="171450" indent="-171450" defTabSz="955675" eaLnBrk="0" hangingPunct="0">
              <a:lnSpc>
                <a:spcPct val="85000"/>
              </a:lnSpc>
            </a:pPr>
            <a:r>
              <a:rPr lang="ru-RU" altLang="ru-RU" b="1">
                <a:solidFill>
                  <a:srgbClr val="FFFFFF"/>
                </a:solidFill>
              </a:rPr>
              <a:t>Симптомы</a:t>
            </a:r>
            <a:endParaRPr lang="en-US" altLang="ru-RU" b="1">
              <a:solidFill>
                <a:srgbClr val="FFFFFF"/>
              </a:solidFill>
            </a:endParaRPr>
          </a:p>
        </p:txBody>
      </p:sp>
      <p:sp>
        <p:nvSpPr>
          <p:cNvPr id="13334" name="Oval 26"/>
          <p:cNvSpPr>
            <a:spLocks noChangeArrowheads="1"/>
          </p:cNvSpPr>
          <p:nvPr/>
        </p:nvSpPr>
        <p:spPr bwMode="auto">
          <a:xfrm>
            <a:off x="6640513" y="5661025"/>
            <a:ext cx="203200" cy="214313"/>
          </a:xfrm>
          <a:prstGeom prst="ellipse">
            <a:avLst/>
          </a:prstGeom>
          <a:solidFill>
            <a:srgbClr val="0085E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 sz="3200" b="1" i="1">
              <a:latin typeface="Times New Roman" pitchFamily="18" charset="0"/>
            </a:endParaRPr>
          </a:p>
        </p:txBody>
      </p:sp>
      <p:sp>
        <p:nvSpPr>
          <p:cNvPr id="13335" name="Freeform 29"/>
          <p:cNvSpPr>
            <a:spLocks/>
          </p:cNvSpPr>
          <p:nvPr/>
        </p:nvSpPr>
        <p:spPr bwMode="auto">
          <a:xfrm>
            <a:off x="1111250" y="2185988"/>
            <a:ext cx="1071563" cy="3978275"/>
          </a:xfrm>
          <a:custGeom>
            <a:avLst/>
            <a:gdLst>
              <a:gd name="T0" fmla="*/ 0 w 760"/>
              <a:gd name="T1" fmla="*/ 2147483647 h 2506"/>
              <a:gd name="T2" fmla="*/ 2147483647 w 760"/>
              <a:gd name="T3" fmla="*/ 2147483647 h 2506"/>
              <a:gd name="T4" fmla="*/ 2147483647 w 760"/>
              <a:gd name="T5" fmla="*/ 0 h 2506"/>
              <a:gd name="T6" fmla="*/ 2147483647 w 760"/>
              <a:gd name="T7" fmla="*/ 2147483647 h 2506"/>
              <a:gd name="T8" fmla="*/ 0 60000 65536"/>
              <a:gd name="T9" fmla="*/ 0 60000 65536"/>
              <a:gd name="T10" fmla="*/ 0 60000 65536"/>
              <a:gd name="T11" fmla="*/ 0 60000 65536"/>
              <a:gd name="T12" fmla="*/ 0 w 760"/>
              <a:gd name="T13" fmla="*/ 0 h 2506"/>
              <a:gd name="T14" fmla="*/ 760 w 760"/>
              <a:gd name="T15" fmla="*/ 2506 h 25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0" h="2506">
                <a:moveTo>
                  <a:pt x="0" y="2506"/>
                </a:moveTo>
                <a:lnTo>
                  <a:pt x="223" y="1168"/>
                </a:lnTo>
                <a:lnTo>
                  <a:pt x="509" y="0"/>
                </a:lnTo>
                <a:lnTo>
                  <a:pt x="760" y="919"/>
                </a:lnTo>
              </a:path>
            </a:pathLst>
          </a:custGeom>
          <a:noFill/>
          <a:ln w="50800" cap="rnd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6" name="Freeform 30"/>
          <p:cNvSpPr>
            <a:spLocks/>
          </p:cNvSpPr>
          <p:nvPr/>
        </p:nvSpPr>
        <p:spPr bwMode="auto">
          <a:xfrm>
            <a:off x="2182813" y="3644900"/>
            <a:ext cx="1033462" cy="230188"/>
          </a:xfrm>
          <a:custGeom>
            <a:avLst/>
            <a:gdLst>
              <a:gd name="T0" fmla="*/ 0 w 732"/>
              <a:gd name="T1" fmla="*/ 0 h 155"/>
              <a:gd name="T2" fmla="*/ 2147483647 w 732"/>
              <a:gd name="T3" fmla="*/ 2147483647 h 155"/>
              <a:gd name="T4" fmla="*/ 2147483647 w 732"/>
              <a:gd name="T5" fmla="*/ 2147483647 h 155"/>
              <a:gd name="T6" fmla="*/ 2147483647 w 732"/>
              <a:gd name="T7" fmla="*/ 2147483647 h 155"/>
              <a:gd name="T8" fmla="*/ 0 60000 65536"/>
              <a:gd name="T9" fmla="*/ 0 60000 65536"/>
              <a:gd name="T10" fmla="*/ 0 60000 65536"/>
              <a:gd name="T11" fmla="*/ 0 60000 65536"/>
              <a:gd name="T12" fmla="*/ 0 w 732"/>
              <a:gd name="T13" fmla="*/ 0 h 155"/>
              <a:gd name="T14" fmla="*/ 732 w 732"/>
              <a:gd name="T15" fmla="*/ 155 h 1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2" h="155">
                <a:moveTo>
                  <a:pt x="0" y="0"/>
                </a:moveTo>
                <a:lnTo>
                  <a:pt x="288" y="125"/>
                </a:lnTo>
                <a:lnTo>
                  <a:pt x="507" y="155"/>
                </a:lnTo>
                <a:lnTo>
                  <a:pt x="732" y="147"/>
                </a:lnTo>
              </a:path>
            </a:pathLst>
          </a:custGeom>
          <a:noFill/>
          <a:ln w="50800" cap="rnd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7" name="Line 31"/>
          <p:cNvSpPr>
            <a:spLocks noChangeShapeType="1"/>
          </p:cNvSpPr>
          <p:nvPr/>
        </p:nvSpPr>
        <p:spPr bwMode="auto">
          <a:xfrm flipV="1">
            <a:off x="1103313" y="2009775"/>
            <a:ext cx="0" cy="4200525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8" name="Line 33"/>
          <p:cNvSpPr>
            <a:spLocks noChangeShapeType="1"/>
          </p:cNvSpPr>
          <p:nvPr/>
        </p:nvSpPr>
        <p:spPr bwMode="auto">
          <a:xfrm flipH="1">
            <a:off x="3148013" y="5991225"/>
            <a:ext cx="152400" cy="371475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9" name="Line 34"/>
          <p:cNvSpPr>
            <a:spLocks noChangeShapeType="1"/>
          </p:cNvSpPr>
          <p:nvPr/>
        </p:nvSpPr>
        <p:spPr bwMode="auto">
          <a:xfrm flipH="1">
            <a:off x="3367088" y="5999163"/>
            <a:ext cx="152400" cy="371475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40" name="Rectangle 27"/>
          <p:cNvSpPr>
            <a:spLocks noChangeArrowheads="1"/>
          </p:cNvSpPr>
          <p:nvPr/>
        </p:nvSpPr>
        <p:spPr bwMode="auto">
          <a:xfrm>
            <a:off x="6832600" y="5403850"/>
            <a:ext cx="1763713" cy="32861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>
            <a:spAutoFit/>
          </a:bodyPr>
          <a:lstStyle/>
          <a:p>
            <a:pPr defTabSz="955675" eaLnBrk="0" hangingPunct="0">
              <a:lnSpc>
                <a:spcPct val="85000"/>
              </a:lnSpc>
            </a:pPr>
            <a:r>
              <a:rPr lang="ru-RU" altLang="ru-RU" b="1">
                <a:solidFill>
                  <a:srgbClr val="FFFFFF"/>
                </a:solidFill>
              </a:rPr>
              <a:t>ОИ</a:t>
            </a:r>
            <a:endParaRPr lang="en-US" altLang="ru-RU" b="1">
              <a:solidFill>
                <a:srgbClr val="FFFFFF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643563" y="2008188"/>
            <a:ext cx="2143125" cy="4143375"/>
          </a:xfrm>
          <a:prstGeom prst="rect">
            <a:avLst/>
          </a:prstGeom>
          <a:solidFill>
            <a:srgbClr val="1B7B2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олилиния 44"/>
          <p:cNvSpPr/>
          <p:nvPr/>
        </p:nvSpPr>
        <p:spPr>
          <a:xfrm>
            <a:off x="3532188" y="3514725"/>
            <a:ext cx="2425700" cy="2622550"/>
          </a:xfrm>
          <a:custGeom>
            <a:avLst/>
            <a:gdLst>
              <a:gd name="connsiteX0" fmla="*/ 0 w 2424546"/>
              <a:gd name="connsiteY0" fmla="*/ 392545 h 2623127"/>
              <a:gd name="connsiteX1" fmla="*/ 678873 w 2424546"/>
              <a:gd name="connsiteY1" fmla="*/ 406399 h 2623127"/>
              <a:gd name="connsiteX2" fmla="*/ 1302327 w 2424546"/>
              <a:gd name="connsiteY2" fmla="*/ 406399 h 2623127"/>
              <a:gd name="connsiteX3" fmla="*/ 1773382 w 2424546"/>
              <a:gd name="connsiteY3" fmla="*/ 434108 h 2623127"/>
              <a:gd name="connsiteX4" fmla="*/ 2189018 w 2424546"/>
              <a:gd name="connsiteY4" fmla="*/ 364836 h 2623127"/>
              <a:gd name="connsiteX5" fmla="*/ 2424546 w 2424546"/>
              <a:gd name="connsiteY5" fmla="*/ 2623127 h 2623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24546" h="2623127">
                <a:moveTo>
                  <a:pt x="0" y="392545"/>
                </a:moveTo>
                <a:lnTo>
                  <a:pt x="678873" y="406399"/>
                </a:lnTo>
                <a:cubicBezTo>
                  <a:pt x="895927" y="408708"/>
                  <a:pt x="1119909" y="401781"/>
                  <a:pt x="1302327" y="406399"/>
                </a:cubicBezTo>
                <a:cubicBezTo>
                  <a:pt x="1484745" y="411017"/>
                  <a:pt x="1625600" y="441035"/>
                  <a:pt x="1773382" y="434108"/>
                </a:cubicBezTo>
                <a:cubicBezTo>
                  <a:pt x="1921164" y="427181"/>
                  <a:pt x="2080491" y="0"/>
                  <a:pt x="2189018" y="364836"/>
                </a:cubicBezTo>
                <a:cubicBezTo>
                  <a:pt x="2297545" y="729672"/>
                  <a:pt x="2361045" y="1676399"/>
                  <a:pt x="2424546" y="2623127"/>
                </a:cubicBezTo>
              </a:path>
            </a:pathLst>
          </a:cu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Полилиния 45"/>
          <p:cNvSpPr/>
          <p:nvPr/>
        </p:nvSpPr>
        <p:spPr>
          <a:xfrm>
            <a:off x="5597525" y="2063750"/>
            <a:ext cx="2105025" cy="1690688"/>
          </a:xfrm>
          <a:custGeom>
            <a:avLst/>
            <a:gdLst>
              <a:gd name="connsiteX0" fmla="*/ 0 w 2105891"/>
              <a:gd name="connsiteY0" fmla="*/ 1690255 h 1690255"/>
              <a:gd name="connsiteX1" fmla="*/ 665019 w 2105891"/>
              <a:gd name="connsiteY1" fmla="*/ 1177637 h 1690255"/>
              <a:gd name="connsiteX2" fmla="*/ 1343891 w 2105891"/>
              <a:gd name="connsiteY2" fmla="*/ 457200 h 1690255"/>
              <a:gd name="connsiteX3" fmla="*/ 2105891 w 2105891"/>
              <a:gd name="connsiteY3" fmla="*/ 0 h 169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5891" h="1690255">
                <a:moveTo>
                  <a:pt x="0" y="1690255"/>
                </a:moveTo>
                <a:cubicBezTo>
                  <a:pt x="220518" y="1536700"/>
                  <a:pt x="441037" y="1383146"/>
                  <a:pt x="665019" y="1177637"/>
                </a:cubicBezTo>
                <a:cubicBezTo>
                  <a:pt x="889001" y="972128"/>
                  <a:pt x="1103746" y="653473"/>
                  <a:pt x="1343891" y="457200"/>
                </a:cubicBezTo>
                <a:cubicBezTo>
                  <a:pt x="1584036" y="260927"/>
                  <a:pt x="1844963" y="130463"/>
                  <a:pt x="2105891" y="0"/>
                </a:cubicBezTo>
              </a:path>
            </a:pathLst>
          </a:custGeom>
          <a:ln w="25400" cap="rnd">
            <a:solidFill>
              <a:srgbClr val="FFFF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6551613" y="4984750"/>
            <a:ext cx="1214437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АРВТ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140200" y="1455738"/>
            <a:ext cx="316865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Начало лечения</a:t>
            </a:r>
          </a:p>
        </p:txBody>
      </p:sp>
      <p:sp>
        <p:nvSpPr>
          <p:cNvPr id="50" name="Стрелка вниз 49"/>
          <p:cNvSpPr/>
          <p:nvPr/>
        </p:nvSpPr>
        <p:spPr>
          <a:xfrm>
            <a:off x="5500694" y="2063698"/>
            <a:ext cx="357190" cy="357190"/>
          </a:xfrm>
          <a:prstGeom prst="downArrow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Полилиния 50"/>
          <p:cNvSpPr/>
          <p:nvPr/>
        </p:nvSpPr>
        <p:spPr>
          <a:xfrm>
            <a:off x="5597525" y="3616325"/>
            <a:ext cx="2160588" cy="1524000"/>
          </a:xfrm>
          <a:custGeom>
            <a:avLst/>
            <a:gdLst>
              <a:gd name="connsiteX0" fmla="*/ 0 w 2161309"/>
              <a:gd name="connsiteY0" fmla="*/ 1524000 h 1524000"/>
              <a:gd name="connsiteX1" fmla="*/ 443346 w 2161309"/>
              <a:gd name="connsiteY1" fmla="*/ 1468582 h 1524000"/>
              <a:gd name="connsiteX2" fmla="*/ 900546 w 2161309"/>
              <a:gd name="connsiteY2" fmla="*/ 1288473 h 1524000"/>
              <a:gd name="connsiteX3" fmla="*/ 1343891 w 2161309"/>
              <a:gd name="connsiteY3" fmla="*/ 983673 h 1524000"/>
              <a:gd name="connsiteX4" fmla="*/ 1648691 w 2161309"/>
              <a:gd name="connsiteY4" fmla="*/ 706582 h 1524000"/>
              <a:gd name="connsiteX5" fmla="*/ 1787237 w 2161309"/>
              <a:gd name="connsiteY5" fmla="*/ 471054 h 1524000"/>
              <a:gd name="connsiteX6" fmla="*/ 1995055 w 2161309"/>
              <a:gd name="connsiteY6" fmla="*/ 152400 h 1524000"/>
              <a:gd name="connsiteX7" fmla="*/ 2161309 w 2161309"/>
              <a:gd name="connsiteY7" fmla="*/ 0 h 15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1309" h="1524000">
                <a:moveTo>
                  <a:pt x="0" y="1524000"/>
                </a:moveTo>
                <a:cubicBezTo>
                  <a:pt x="146627" y="1515918"/>
                  <a:pt x="293255" y="1507837"/>
                  <a:pt x="443346" y="1468582"/>
                </a:cubicBezTo>
                <a:cubicBezTo>
                  <a:pt x="593437" y="1429328"/>
                  <a:pt x="750455" y="1369291"/>
                  <a:pt x="900546" y="1288473"/>
                </a:cubicBezTo>
                <a:cubicBezTo>
                  <a:pt x="1050637" y="1207655"/>
                  <a:pt x="1219200" y="1080655"/>
                  <a:pt x="1343891" y="983673"/>
                </a:cubicBezTo>
                <a:cubicBezTo>
                  <a:pt x="1468582" y="886691"/>
                  <a:pt x="1574800" y="792018"/>
                  <a:pt x="1648691" y="706582"/>
                </a:cubicBezTo>
                <a:cubicBezTo>
                  <a:pt x="1722582" y="621146"/>
                  <a:pt x="1729510" y="563418"/>
                  <a:pt x="1787237" y="471054"/>
                </a:cubicBezTo>
                <a:cubicBezTo>
                  <a:pt x="1844964" y="378690"/>
                  <a:pt x="1932710" y="230909"/>
                  <a:pt x="1995055" y="152400"/>
                </a:cubicBezTo>
                <a:cubicBezTo>
                  <a:pt x="2057400" y="73891"/>
                  <a:pt x="2109354" y="36945"/>
                  <a:pt x="2161309" y="0"/>
                </a:cubicBezTo>
              </a:path>
            </a:pathLst>
          </a:custGeom>
          <a:ln w="508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олилиния 51"/>
          <p:cNvSpPr/>
          <p:nvPr/>
        </p:nvSpPr>
        <p:spPr>
          <a:xfrm>
            <a:off x="5624513" y="5140325"/>
            <a:ext cx="2065337" cy="1052513"/>
          </a:xfrm>
          <a:custGeom>
            <a:avLst/>
            <a:gdLst>
              <a:gd name="connsiteX0" fmla="*/ 0 w 2064328"/>
              <a:gd name="connsiteY0" fmla="*/ 0 h 1052946"/>
              <a:gd name="connsiteX1" fmla="*/ 374073 w 2064328"/>
              <a:gd name="connsiteY1" fmla="*/ 152400 h 1052946"/>
              <a:gd name="connsiteX2" fmla="*/ 775855 w 2064328"/>
              <a:gd name="connsiteY2" fmla="*/ 304800 h 1052946"/>
              <a:gd name="connsiteX3" fmla="*/ 928255 w 2064328"/>
              <a:gd name="connsiteY3" fmla="*/ 568037 h 1052946"/>
              <a:gd name="connsiteX4" fmla="*/ 1260764 w 2064328"/>
              <a:gd name="connsiteY4" fmla="*/ 734291 h 1052946"/>
              <a:gd name="connsiteX5" fmla="*/ 1524000 w 2064328"/>
              <a:gd name="connsiteY5" fmla="*/ 858982 h 1052946"/>
              <a:gd name="connsiteX6" fmla="*/ 1745673 w 2064328"/>
              <a:gd name="connsiteY6" fmla="*/ 942109 h 1052946"/>
              <a:gd name="connsiteX7" fmla="*/ 2064328 w 2064328"/>
              <a:gd name="connsiteY7" fmla="*/ 1052946 h 1052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64328" h="1052946">
                <a:moveTo>
                  <a:pt x="0" y="0"/>
                </a:moveTo>
                <a:lnTo>
                  <a:pt x="374073" y="152400"/>
                </a:lnTo>
                <a:cubicBezTo>
                  <a:pt x="503382" y="203200"/>
                  <a:pt x="683491" y="235527"/>
                  <a:pt x="775855" y="304800"/>
                </a:cubicBezTo>
                <a:cubicBezTo>
                  <a:pt x="868219" y="374073"/>
                  <a:pt x="847437" y="496455"/>
                  <a:pt x="928255" y="568037"/>
                </a:cubicBezTo>
                <a:cubicBezTo>
                  <a:pt x="1009073" y="639619"/>
                  <a:pt x="1161473" y="685800"/>
                  <a:pt x="1260764" y="734291"/>
                </a:cubicBezTo>
                <a:cubicBezTo>
                  <a:pt x="1360055" y="782782"/>
                  <a:pt x="1443182" y="824346"/>
                  <a:pt x="1524000" y="858982"/>
                </a:cubicBezTo>
                <a:cubicBezTo>
                  <a:pt x="1604818" y="893618"/>
                  <a:pt x="1655618" y="909782"/>
                  <a:pt x="1745673" y="942109"/>
                </a:cubicBezTo>
                <a:cubicBezTo>
                  <a:pt x="1835728" y="974436"/>
                  <a:pt x="1950028" y="1013691"/>
                  <a:pt x="2064328" y="1052946"/>
                </a:cubicBezTo>
              </a:path>
            </a:pathLst>
          </a:custGeom>
          <a:ln w="25400" cap="rnd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4" name="Полилиния 53"/>
          <p:cNvSpPr/>
          <p:nvPr/>
        </p:nvSpPr>
        <p:spPr>
          <a:xfrm>
            <a:off x="5957888" y="6110288"/>
            <a:ext cx="1828800" cy="46037"/>
          </a:xfrm>
          <a:custGeom>
            <a:avLst/>
            <a:gdLst>
              <a:gd name="connsiteX0" fmla="*/ 0 w 1773381"/>
              <a:gd name="connsiteY0" fmla="*/ 0 h 13854"/>
              <a:gd name="connsiteX1" fmla="*/ 1773381 w 1773381"/>
              <a:gd name="connsiteY1" fmla="*/ 13854 h 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73381" h="13854">
                <a:moveTo>
                  <a:pt x="0" y="0"/>
                </a:moveTo>
                <a:lnTo>
                  <a:pt x="1773381" y="13854"/>
                </a:lnTo>
              </a:path>
            </a:pathLst>
          </a:cu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207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ВИЧ-инфекции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5960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955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 план на ближайший час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Как узнать – есть ли ВИЧ и гепатиты?</a:t>
            </a:r>
          </a:p>
          <a:p>
            <a:r>
              <a:rPr lang="ru-RU" dirty="0" smtClean="0"/>
              <a:t>Как вирусы гепатита и иммунодефицита человека влияют на организм</a:t>
            </a:r>
          </a:p>
          <a:p>
            <a:r>
              <a:rPr lang="ru-RU" dirty="0" smtClean="0"/>
              <a:t>Как лечить ВИЧ-инфекцию и хронический гепатит С</a:t>
            </a:r>
          </a:p>
          <a:p>
            <a:r>
              <a:rPr lang="ru-RU" dirty="0" smtClean="0"/>
              <a:t>Как женщина с ВИЧ-инфекцией и гепатитами может родить здорового ребенка</a:t>
            </a:r>
          </a:p>
          <a:p>
            <a:r>
              <a:rPr lang="ru-RU" dirty="0" smtClean="0"/>
              <a:t>Как партнер без ВИЧ в </a:t>
            </a:r>
            <a:r>
              <a:rPr lang="ru-RU" dirty="0" err="1" smtClean="0"/>
              <a:t>дискордантной</a:t>
            </a:r>
            <a:r>
              <a:rPr lang="ru-RU" dirty="0" smtClean="0"/>
              <a:t> паре может избежать инфицирования</a:t>
            </a:r>
          </a:p>
          <a:p>
            <a:r>
              <a:rPr lang="ru-RU" dirty="0" smtClean="0"/>
              <a:t>Ответы на вопросы</a:t>
            </a:r>
          </a:p>
        </p:txBody>
      </p:sp>
    </p:spTree>
    <p:extLst>
      <p:ext uri="{BB962C8B-B14F-4D97-AF65-F5344CB8AC3E}">
        <p14:creationId xmlns:p14="http://schemas.microsoft.com/office/powerpoint/2010/main" val="16950740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Лечение гепатита С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4105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4707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vokrug.tv/pic/post/a/6/7/c/a67c3eeee2d78cf9fbc5580f017469a5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61"/>
          <a:stretch/>
        </p:blipFill>
        <p:spPr bwMode="auto">
          <a:xfrm>
            <a:off x="1676901" y="343292"/>
            <a:ext cx="7437189" cy="651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humbs.dreamstime.com/z/%D0%B7-%D0%B0%D1%8F-%D0%BA%D1%80%D1%8B%D1%81%D0%B0-477625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918" y="3555457"/>
            <a:ext cx="1440160" cy="15411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Кому нужно лечение?</a:t>
            </a:r>
            <a:endParaRPr lang="ru-RU" dirty="0"/>
          </a:p>
        </p:txBody>
      </p:sp>
      <p:pic>
        <p:nvPicPr>
          <p:cNvPr id="7" name="Picture 4" descr="https://thumbs.dreamstime.com/z/%D0%B7-%D0%B0%D1%8F-%D0%BA%D1%80%D1%8B%D1%81%D0%B0-477625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3675" flipH="1">
            <a:off x="2710832" y="3559115"/>
            <a:ext cx="1100486" cy="15411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humb1.shutterstock.com/display_pic_with_logo/2438924/285616448/stock-vector-three-cartoon-grey-rats-28561644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395" y="4329694"/>
            <a:ext cx="1784266" cy="156619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2634" y="5805264"/>
            <a:ext cx="316835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Всем!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6626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Эффективность лечения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Гепатит С излечим</a:t>
            </a:r>
          </a:p>
          <a:p>
            <a:pPr lvl="1"/>
            <a:r>
              <a:rPr lang="ru-RU" dirty="0" smtClean="0"/>
              <a:t>Вирус исчезает из организма</a:t>
            </a:r>
          </a:p>
          <a:p>
            <a:endParaRPr lang="ru-RU" dirty="0" smtClean="0"/>
          </a:p>
          <a:p>
            <a:r>
              <a:rPr lang="ru-RU" dirty="0" smtClean="0"/>
              <a:t>ВИЧ-инфекция на данный момент времени неизлечима из-за резервуаров вируса</a:t>
            </a:r>
          </a:p>
          <a:p>
            <a:pPr lvl="1"/>
            <a:r>
              <a:rPr lang="ru-RU" dirty="0" smtClean="0"/>
              <a:t>Вирус остаётся в минимальном количестве </a:t>
            </a:r>
            <a:br>
              <a:rPr lang="ru-RU" dirty="0" smtClean="0"/>
            </a:br>
            <a:r>
              <a:rPr lang="ru-RU" dirty="0" smtClean="0"/>
              <a:t>и не оказывает значимого вреда для организма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172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Почему важна приверженность?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5496" y="1645920"/>
            <a:ext cx="4038600" cy="4526280"/>
          </a:xfrm>
        </p:spPr>
        <p:txBody>
          <a:bodyPr/>
          <a:lstStyle/>
          <a:p>
            <a:r>
              <a:rPr lang="ru-RU" dirty="0" smtClean="0"/>
              <a:t>Возможно</a:t>
            </a:r>
            <a:br>
              <a:rPr lang="ru-RU" dirty="0" smtClean="0"/>
            </a:br>
            <a:r>
              <a:rPr lang="ru-RU" dirty="0" smtClean="0"/>
              <a:t>развитие устойчивости </a:t>
            </a:r>
            <a:br>
              <a:rPr lang="ru-RU" dirty="0" smtClean="0"/>
            </a:br>
            <a:r>
              <a:rPr lang="ru-RU" dirty="0" smtClean="0"/>
              <a:t>к препаратам </a:t>
            </a:r>
            <a:br>
              <a:rPr lang="ru-RU" dirty="0" smtClean="0"/>
            </a:br>
            <a:r>
              <a:rPr lang="ru-RU" dirty="0" smtClean="0"/>
              <a:t>в результате </a:t>
            </a:r>
            <a:br>
              <a:rPr lang="ru-RU" dirty="0" smtClean="0"/>
            </a:br>
            <a:r>
              <a:rPr lang="ru-RU" dirty="0" smtClean="0"/>
              <a:t>мутаций </a:t>
            </a:r>
            <a:br>
              <a:rPr lang="ru-RU" dirty="0" smtClean="0"/>
            </a:br>
            <a:r>
              <a:rPr lang="ru-RU" dirty="0" smtClean="0"/>
              <a:t>вируса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725" y="2196430"/>
            <a:ext cx="6448275" cy="45449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66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женщина с ВИЧ-инфекцией </a:t>
            </a:r>
            <a:br>
              <a:rPr lang="ru-RU" dirty="0" smtClean="0"/>
            </a:br>
            <a:r>
              <a:rPr lang="ru-RU" dirty="0" smtClean="0"/>
              <a:t>и гепатитами может родить здорового ребенка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27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solidFill>
                  <a:srgbClr val="0099FF"/>
                </a:solidFill>
                <a:latin typeface="+mj-lt"/>
              </a:rPr>
              <a:t>Риск инфицирования </a:t>
            </a:r>
            <a:r>
              <a:rPr lang="ru-RU" sz="4400" b="1" dirty="0" smtClean="0">
                <a:solidFill>
                  <a:srgbClr val="0099FF"/>
                </a:solidFill>
                <a:latin typeface="+mj-lt"/>
              </a:rPr>
              <a:t>ВГВ</a:t>
            </a:r>
            <a:r>
              <a:rPr lang="ru-RU" sz="4400" b="1" dirty="0">
                <a:solidFill>
                  <a:srgbClr val="0099FF"/>
                </a:solidFill>
                <a:latin typeface="+mj-lt"/>
              </a:rPr>
              <a:t>, ВГС</a:t>
            </a:r>
            <a:r>
              <a:rPr lang="en-US" sz="4400" b="1" dirty="0">
                <a:solidFill>
                  <a:srgbClr val="0099FF"/>
                </a:solidFill>
                <a:latin typeface="+mj-lt"/>
              </a:rPr>
              <a:t> </a:t>
            </a:r>
            <a:r>
              <a:rPr lang="ru-RU" sz="4400" b="1" dirty="0">
                <a:solidFill>
                  <a:srgbClr val="0099FF"/>
                </a:solidFill>
                <a:latin typeface="+mj-lt"/>
              </a:rPr>
              <a:t>и</a:t>
            </a:r>
            <a:r>
              <a:rPr lang="en-US" sz="4400" b="1" dirty="0">
                <a:solidFill>
                  <a:srgbClr val="0099FF"/>
                </a:solidFill>
                <a:latin typeface="+mj-lt"/>
              </a:rPr>
              <a:t> </a:t>
            </a:r>
            <a:r>
              <a:rPr lang="ru-RU" sz="4400" b="1" dirty="0">
                <a:solidFill>
                  <a:srgbClr val="0099FF"/>
                </a:solidFill>
                <a:latin typeface="+mj-lt"/>
              </a:rPr>
              <a:t>ВИЧ</a:t>
            </a:r>
            <a:endParaRPr lang="en-US" sz="4400" b="1" dirty="0">
              <a:solidFill>
                <a:srgbClr val="0099FF"/>
              </a:solidFill>
              <a:latin typeface="+mj-lt"/>
            </a:endParaRPr>
          </a:p>
        </p:txBody>
      </p:sp>
      <p:graphicFrame>
        <p:nvGraphicFramePr>
          <p:cNvPr id="16412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860753"/>
              </p:ext>
            </p:extLst>
          </p:nvPr>
        </p:nvGraphicFramePr>
        <p:xfrm>
          <a:off x="323528" y="2852936"/>
          <a:ext cx="8382000" cy="317219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94000"/>
                <a:gridCol w="2794000"/>
                <a:gridCol w="2794000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2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Возбудитель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Минимальная инфицирующая доза, вирусных частиц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Передача посредством укола  полой иглой 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461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Вирус гепатита В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1-10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 – 30%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Вирус гепатита С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10.000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 – 6%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ВИЧ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100.000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– 0,3%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452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Риски передачи инфекции </a:t>
            </a:r>
            <a:br>
              <a:rPr lang="ru-RU" dirty="0" smtClean="0"/>
            </a:br>
            <a:r>
              <a:rPr lang="ru-RU" dirty="0" smtClean="0"/>
              <a:t>от матери ребёнку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 отсутствие профилактики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Риск получить </a:t>
            </a:r>
            <a:br>
              <a:rPr lang="ru-RU" dirty="0" smtClean="0"/>
            </a:br>
            <a:r>
              <a:rPr lang="ru-RU" dirty="0" smtClean="0"/>
              <a:t>ВИЧ-инфекцию – 25-40%</a:t>
            </a:r>
          </a:p>
          <a:p>
            <a:endParaRPr lang="ru-RU" dirty="0" smtClean="0"/>
          </a:p>
          <a:p>
            <a:r>
              <a:rPr lang="ru-RU" dirty="0" smtClean="0"/>
              <a:t>Риск получить гепатит С – около 3,5% и до 18% при наличии ВИЧ у мамы</a:t>
            </a:r>
          </a:p>
          <a:p>
            <a:endParaRPr lang="ru-RU" dirty="0" smtClean="0"/>
          </a:p>
          <a:p>
            <a:r>
              <a:rPr lang="ru-RU" dirty="0" smtClean="0"/>
              <a:t>Риск получить гепатит В – до 90%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С профилактикой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499992" y="2174875"/>
            <a:ext cx="4392487" cy="3951288"/>
          </a:xfrm>
        </p:spPr>
        <p:txBody>
          <a:bodyPr/>
          <a:lstStyle/>
          <a:p>
            <a:r>
              <a:rPr lang="ru-RU" dirty="0" smtClean="0"/>
              <a:t>Риск получить </a:t>
            </a:r>
            <a:br>
              <a:rPr lang="ru-RU" dirty="0" smtClean="0"/>
            </a:br>
            <a:r>
              <a:rPr lang="ru-RU" dirty="0" smtClean="0"/>
              <a:t>ВИЧ-инфекцию – менее 2%</a:t>
            </a:r>
          </a:p>
          <a:p>
            <a:endParaRPr lang="ru-RU" dirty="0" smtClean="0"/>
          </a:p>
          <a:p>
            <a:r>
              <a:rPr lang="ru-RU" dirty="0" smtClean="0"/>
              <a:t>Риск получить гепатит С – такой же, профилактики нет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Риск получить гепатит В – около 5%</a:t>
            </a:r>
          </a:p>
        </p:txBody>
      </p:sp>
    </p:spTree>
    <p:extLst>
      <p:ext uri="{BB962C8B-B14F-4D97-AF65-F5344CB8AC3E}">
        <p14:creationId xmlns:p14="http://schemas.microsoft.com/office/powerpoint/2010/main" val="3916277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влияет на передачу?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Вирусная нагрузка мамы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35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делать </a:t>
            </a:r>
            <a:br>
              <a:rPr lang="ru-RU" dirty="0" smtClean="0"/>
            </a:br>
            <a:r>
              <a:rPr lang="ru-RU" dirty="0" smtClean="0"/>
              <a:t>с хроническим гепатитом С?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4005064"/>
            <a:ext cx="8712968" cy="2121099"/>
          </a:xfrm>
        </p:spPr>
        <p:txBody>
          <a:bodyPr/>
          <a:lstStyle/>
          <a:p>
            <a:r>
              <a:rPr lang="ru-RU" dirty="0" smtClean="0"/>
              <a:t>Если будет выбрана схема с </a:t>
            </a:r>
            <a:r>
              <a:rPr lang="ru-RU" dirty="0" err="1" smtClean="0"/>
              <a:t>рибавирином</a:t>
            </a:r>
            <a:r>
              <a:rPr lang="ru-RU" dirty="0" smtClean="0"/>
              <a:t>, то помнить о тератогенном действии </a:t>
            </a:r>
            <a:r>
              <a:rPr lang="ru-RU" dirty="0" err="1" smtClean="0"/>
              <a:t>рибавирина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060322"/>
            <a:ext cx="37914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Вылечить!!!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14068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делать </a:t>
            </a:r>
            <a:br>
              <a:rPr lang="ru-RU" dirty="0" smtClean="0"/>
            </a:br>
            <a:r>
              <a:rPr lang="ru-RU" dirty="0" smtClean="0"/>
              <a:t>с хроническим гепатитом В?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ru-RU" dirty="0" smtClean="0"/>
              <a:t>Разработана эффективная профилактика для новорождённого:</a:t>
            </a:r>
          </a:p>
          <a:p>
            <a:pPr lvl="1"/>
            <a:r>
              <a:rPr lang="ru-RU" dirty="0" smtClean="0"/>
              <a:t>Иммуноглобулин</a:t>
            </a:r>
          </a:p>
          <a:p>
            <a:pPr lvl="1"/>
            <a:r>
              <a:rPr lang="ru-RU" dirty="0" smtClean="0"/>
              <a:t>Вакцинация по экстренной схеме</a:t>
            </a:r>
          </a:p>
          <a:p>
            <a:pPr marL="457200" lvl="1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65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общего между ВИЧ-инфекцией </a:t>
            </a:r>
            <a:br>
              <a:rPr lang="ru-RU" dirty="0" smtClean="0"/>
            </a:br>
            <a:r>
              <a:rPr lang="ru-RU" dirty="0" smtClean="0"/>
              <a:t>и хроническими вирусными гепатитами?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ru-RU" dirty="0" smtClean="0"/>
              <a:t>Это хронические заболевания</a:t>
            </a:r>
          </a:p>
          <a:p>
            <a:r>
              <a:rPr lang="ru-RU" dirty="0" smtClean="0"/>
              <a:t>Эти заболевания обычно сначала имеют мало симптомов и начинают проявляться только на поздних стадиях (СПИД и цирроз)</a:t>
            </a:r>
          </a:p>
          <a:p>
            <a:r>
              <a:rPr lang="ru-RU" dirty="0" smtClean="0"/>
              <a:t>Эти заболевания имеют общие пути передачи, поэтому у некоторых есть </a:t>
            </a:r>
            <a:br>
              <a:rPr lang="ru-RU" dirty="0" smtClean="0"/>
            </a:br>
            <a:r>
              <a:rPr lang="ru-RU" dirty="0" smtClean="0"/>
              <a:t>оба этих вируса</a:t>
            </a:r>
          </a:p>
          <a:p>
            <a:r>
              <a:rPr lang="ru-RU" dirty="0" smtClean="0"/>
              <a:t>С этими заболеваниями можно справиться!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0412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Профилактика передачи </a:t>
            </a:r>
            <a:br>
              <a:rPr lang="ru-RU" dirty="0" smtClean="0"/>
            </a:br>
            <a:r>
              <a:rPr lang="ru-RU" dirty="0" smtClean="0"/>
              <a:t>ВИЧ от </a:t>
            </a:r>
            <a:r>
              <a:rPr lang="ru-RU" dirty="0"/>
              <a:t>матери </a:t>
            </a:r>
            <a:r>
              <a:rPr lang="ru-RU" dirty="0" smtClean="0"/>
              <a:t>ребёнку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0439431"/>
              </p:ext>
            </p:extLst>
          </p:nvPr>
        </p:nvGraphicFramePr>
        <p:xfrm>
          <a:off x="251520" y="1412776"/>
          <a:ext cx="864681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0964" name="TextBox 2"/>
          <p:cNvSpPr txBox="1">
            <a:spLocks noChangeArrowheads="1"/>
          </p:cNvSpPr>
          <p:nvPr/>
        </p:nvSpPr>
        <p:spPr bwMode="auto">
          <a:xfrm>
            <a:off x="1331913" y="5949950"/>
            <a:ext cx="748823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800">
                <a:latin typeface="Garamond" pitchFamily="18" charset="0"/>
              </a:rPr>
              <a:t>Дополнительные меры: лечение ЗППП, отсутствие инвазивных манипуляций, безводный период менее 4х часов, купание ребёнка в растворе хлоргексидина и пр.</a:t>
            </a:r>
          </a:p>
        </p:txBody>
      </p:sp>
    </p:spTree>
    <p:extLst>
      <p:ext uri="{BB962C8B-B14F-4D97-AF65-F5344CB8AC3E}">
        <p14:creationId xmlns:p14="http://schemas.microsoft.com/office/powerpoint/2010/main" val="116350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1143000"/>
          </a:xfrm>
        </p:spPr>
        <p:txBody>
          <a:bodyPr/>
          <a:lstStyle/>
          <a:p>
            <a:r>
              <a:rPr lang="ru-RU" altLang="ru-RU" smtClean="0"/>
              <a:t>АРВТ и беременность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315786"/>
              </p:ext>
            </p:extLst>
          </p:nvPr>
        </p:nvGraphicFramePr>
        <p:xfrm>
          <a:off x="539552" y="1142984"/>
          <a:ext cx="8394898" cy="512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988" name="Прямоугольник 4"/>
          <p:cNvSpPr>
            <a:spLocks noChangeArrowheads="1"/>
          </p:cNvSpPr>
          <p:nvPr/>
        </p:nvSpPr>
        <p:spPr bwMode="auto">
          <a:xfrm>
            <a:off x="928688" y="6286500"/>
            <a:ext cx="82153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ru-RU" altLang="ru-RU" sz="1400"/>
              <a:t>Применение антиретровирусных препаратов в комплексе мер, направленных на профилактику передачи ВИЧ от матери ребенку. ФГБУ «РКИБ» МЗ РФ, ФНМЦ СПИД. 2013</a:t>
            </a:r>
          </a:p>
        </p:txBody>
      </p:sp>
    </p:spTree>
    <p:extLst>
      <p:ext uri="{BB962C8B-B14F-4D97-AF65-F5344CB8AC3E}">
        <p14:creationId xmlns:p14="http://schemas.microsoft.com/office/powerpoint/2010/main" val="123064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250825" y="44450"/>
            <a:ext cx="8785225" cy="1143000"/>
          </a:xfrm>
        </p:spPr>
        <p:txBody>
          <a:bodyPr>
            <a:normAutofit fontScale="90000"/>
          </a:bodyPr>
          <a:lstStyle/>
          <a:p>
            <a:r>
              <a:rPr lang="ru-RU" altLang="ru-RU" smtClean="0"/>
              <a:t>Требования к АРВ препаратам </a:t>
            </a:r>
            <a:br>
              <a:rPr lang="ru-RU" altLang="ru-RU" smtClean="0"/>
            </a:br>
            <a:r>
              <a:rPr lang="ru-RU" altLang="ru-RU" smtClean="0"/>
              <a:t>для беременных</a:t>
            </a:r>
          </a:p>
        </p:txBody>
      </p:sp>
      <p:sp>
        <p:nvSpPr>
          <p:cNvPr id="43011" name="Объект 2"/>
          <p:cNvSpPr>
            <a:spLocks noGrp="1"/>
          </p:cNvSpPr>
          <p:nvPr>
            <p:ph idx="1"/>
          </p:nvPr>
        </p:nvSpPr>
        <p:spPr>
          <a:xfrm>
            <a:off x="179388" y="1773238"/>
            <a:ext cx="3384550" cy="4392612"/>
          </a:xfrm>
        </p:spPr>
        <p:txBody>
          <a:bodyPr/>
          <a:lstStyle/>
          <a:p>
            <a:r>
              <a:rPr lang="ru-RU" altLang="ru-RU" smtClean="0"/>
              <a:t>Эффективность </a:t>
            </a:r>
            <a:br>
              <a:rPr lang="ru-RU" altLang="ru-RU" smtClean="0"/>
            </a:br>
            <a:r>
              <a:rPr lang="ru-RU" altLang="ru-RU" smtClean="0"/>
              <a:t>в снижении </a:t>
            </a:r>
            <a:br>
              <a:rPr lang="ru-RU" altLang="ru-RU" smtClean="0"/>
            </a:br>
            <a:r>
              <a:rPr lang="ru-RU" altLang="ru-RU" smtClean="0"/>
              <a:t>вирусной </a:t>
            </a:r>
            <a:br>
              <a:rPr lang="ru-RU" altLang="ru-RU" smtClean="0"/>
            </a:br>
            <a:r>
              <a:rPr lang="ru-RU" altLang="ru-RU" smtClean="0"/>
              <a:t>нагрузки</a:t>
            </a:r>
          </a:p>
          <a:p>
            <a:r>
              <a:rPr lang="ru-RU" altLang="ru-RU" smtClean="0"/>
              <a:t>Безопасность </a:t>
            </a:r>
            <a:br>
              <a:rPr lang="ru-RU" altLang="ru-RU" smtClean="0"/>
            </a:br>
            <a:r>
              <a:rPr lang="ru-RU" altLang="ru-RU" smtClean="0"/>
              <a:t>для плода</a:t>
            </a:r>
          </a:p>
          <a:p>
            <a:r>
              <a:rPr lang="ru-RU" altLang="ru-RU" smtClean="0"/>
              <a:t>Безопасность</a:t>
            </a:r>
            <a:br>
              <a:rPr lang="ru-RU" altLang="ru-RU" smtClean="0"/>
            </a:br>
            <a:r>
              <a:rPr lang="ru-RU" altLang="ru-RU" smtClean="0"/>
              <a:t>для мамы</a:t>
            </a:r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93975"/>
            <a:ext cx="5695950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3995738" y="1557338"/>
            <a:ext cx="52927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Классификация </a:t>
            </a:r>
            <a:br>
              <a:rPr lang="ru-RU" sz="2800" dirty="0" smtClean="0"/>
            </a:br>
            <a:r>
              <a:rPr lang="ru-RU" sz="2800" dirty="0" err="1" smtClean="0"/>
              <a:t>тератогенности</a:t>
            </a:r>
            <a:r>
              <a:rPr lang="ru-RU" sz="2800" dirty="0" smtClean="0"/>
              <a:t> </a:t>
            </a:r>
            <a:r>
              <a:rPr lang="en-US" sz="2800" dirty="0" smtClean="0"/>
              <a:t>FDA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2486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АРВ препараты по классификации </a:t>
            </a:r>
            <a:r>
              <a:rPr lang="ru-RU" dirty="0" err="1" smtClean="0"/>
              <a:t>тератогенности</a:t>
            </a:r>
            <a:r>
              <a:rPr lang="ru-RU" dirty="0" smtClean="0"/>
              <a:t> </a:t>
            </a:r>
            <a:r>
              <a:rPr lang="en-US" dirty="0" smtClean="0"/>
              <a:t>FDA</a:t>
            </a:r>
            <a:endParaRPr lang="ru-RU" dirty="0"/>
          </a:p>
        </p:txBody>
      </p:sp>
      <p:sp>
        <p:nvSpPr>
          <p:cNvPr id="38915" name="Объект 2"/>
          <p:cNvSpPr>
            <a:spLocks noGrp="1"/>
          </p:cNvSpPr>
          <p:nvPr>
            <p:ph idx="1"/>
          </p:nvPr>
        </p:nvSpPr>
        <p:spPr>
          <a:xfrm>
            <a:off x="539750" y="1844675"/>
            <a:ext cx="8107363" cy="440372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ru-RU" altLang="ru-RU" dirty="0" smtClean="0"/>
              <a:t>Класс А – нет</a:t>
            </a:r>
          </a:p>
          <a:p>
            <a:pPr>
              <a:defRPr/>
            </a:pPr>
            <a:r>
              <a:rPr lang="ru-RU" altLang="ru-RU" dirty="0" smtClean="0"/>
              <a:t>Класс В – </a:t>
            </a:r>
            <a:r>
              <a:rPr lang="ru-RU" altLang="ru-RU" dirty="0" err="1" smtClean="0"/>
              <a:t>Эмтрицитабин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Тенофовир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Диданозин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Невирапин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Этравирин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Атазанавир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Рилпивирин</a:t>
            </a:r>
            <a:r>
              <a:rPr lang="ru-RU" altLang="ru-RU" dirty="0" smtClean="0"/>
              <a:t> и др.</a:t>
            </a:r>
          </a:p>
          <a:p>
            <a:pPr>
              <a:defRPr/>
            </a:pPr>
            <a:r>
              <a:rPr lang="ru-RU" altLang="ru-RU" dirty="0" smtClean="0"/>
              <a:t>Класс С – </a:t>
            </a:r>
            <a:r>
              <a:rPr lang="ru-RU" altLang="ru-RU" dirty="0" err="1" smtClean="0"/>
              <a:t>Зидовудин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Ламивудин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Лопинавир</a:t>
            </a:r>
            <a:r>
              <a:rPr lang="ru-RU" altLang="ru-RU" dirty="0" smtClean="0"/>
              <a:t>/</a:t>
            </a:r>
            <a:r>
              <a:rPr lang="ru-RU" altLang="ru-RU" dirty="0" err="1" smtClean="0"/>
              <a:t>ритоновир</a:t>
            </a:r>
            <a:r>
              <a:rPr lang="ru-RU" altLang="ru-RU" dirty="0" smtClean="0"/>
              <a:t>, </a:t>
            </a:r>
            <a:r>
              <a:rPr lang="ru-RU" altLang="ru-RU" dirty="0" err="1" smtClean="0"/>
              <a:t>Ралтегравир</a:t>
            </a:r>
            <a:endParaRPr lang="ru-RU" altLang="ru-RU" dirty="0" smtClean="0"/>
          </a:p>
          <a:p>
            <a:pPr>
              <a:defRPr/>
            </a:pPr>
            <a:r>
              <a:rPr lang="ru-RU" altLang="ru-RU" dirty="0" smtClean="0"/>
              <a:t>Класс </a:t>
            </a:r>
            <a:r>
              <a:rPr lang="en-US" altLang="ru-RU" dirty="0" smtClean="0"/>
              <a:t>D</a:t>
            </a:r>
            <a:r>
              <a:rPr lang="ru-RU" altLang="ru-RU" dirty="0" smtClean="0"/>
              <a:t> – </a:t>
            </a:r>
            <a:r>
              <a:rPr lang="ru-RU" altLang="ru-RU" dirty="0" err="1" smtClean="0"/>
              <a:t>Эфавиренз</a:t>
            </a:r>
            <a:endParaRPr lang="ru-RU" altLang="ru-RU" dirty="0" smtClean="0"/>
          </a:p>
          <a:p>
            <a:pPr>
              <a:defRPr/>
            </a:pPr>
            <a:r>
              <a:rPr lang="ru-RU" altLang="ru-RU" dirty="0" smtClean="0"/>
              <a:t>Класс Х - нет</a:t>
            </a:r>
          </a:p>
        </p:txBody>
      </p:sp>
    </p:spTree>
    <p:extLst>
      <p:ext uri="{BB962C8B-B14F-4D97-AF65-F5344CB8AC3E}">
        <p14:creationId xmlns:p14="http://schemas.microsoft.com/office/powerpoint/2010/main" val="299313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Эфавиренз для беременных</a:t>
            </a:r>
          </a:p>
        </p:txBody>
      </p:sp>
      <p:sp>
        <p:nvSpPr>
          <p:cNvPr id="45059" name="Объект 2"/>
          <p:cNvSpPr>
            <a:spLocks noGrp="1"/>
          </p:cNvSpPr>
          <p:nvPr>
            <p:ph idx="1"/>
          </p:nvPr>
        </p:nvSpPr>
        <p:spPr>
          <a:xfrm>
            <a:off x="323850" y="1268413"/>
            <a:ext cx="8820150" cy="4800600"/>
          </a:xfrm>
        </p:spPr>
        <p:txBody>
          <a:bodyPr/>
          <a:lstStyle/>
          <a:p>
            <a:r>
              <a:rPr lang="ru-RU" altLang="ru-RU" smtClean="0"/>
              <a:t>374 женщины</a:t>
            </a:r>
          </a:p>
          <a:p>
            <a:r>
              <a:rPr lang="ru-RU" altLang="ru-RU" smtClean="0"/>
              <a:t>Женщины, получавшие </a:t>
            </a:r>
            <a:r>
              <a:rPr lang="en-US" altLang="ru-RU" smtClean="0"/>
              <a:t>EFV</a:t>
            </a:r>
            <a:r>
              <a:rPr lang="ru-RU" altLang="ru-RU" smtClean="0"/>
              <a:t>, чаще достигали ВН менее 400 коп/мл к моменту родов (р&lt;0,001), чем получавшие LPV/r: </a:t>
            </a:r>
            <a:br>
              <a:rPr lang="ru-RU" altLang="ru-RU" smtClean="0"/>
            </a:br>
            <a:r>
              <a:rPr lang="ru-RU" altLang="ru-RU" smtClean="0"/>
              <a:t>	98% и 86%  соответственно</a:t>
            </a:r>
          </a:p>
          <a:p>
            <a:r>
              <a:rPr lang="ru-RU" altLang="ru-RU" smtClean="0"/>
              <a:t>Вертикальная передача – в группе LPV/r 0.5%</a:t>
            </a:r>
          </a:p>
          <a:p>
            <a:r>
              <a:rPr lang="ru-RU" altLang="ru-RU" smtClean="0"/>
              <a:t>Нет разницы в частоте преждевременных родов, выкидышей, случаев мертворождений или неонатальной смертности</a:t>
            </a:r>
          </a:p>
        </p:txBody>
      </p:sp>
    </p:spTree>
    <p:extLst>
      <p:ext uri="{BB962C8B-B14F-4D97-AF65-F5344CB8AC3E}">
        <p14:creationId xmlns:p14="http://schemas.microsoft.com/office/powerpoint/2010/main" val="319205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Безопасность для ребёнка</a:t>
            </a:r>
          </a:p>
        </p:txBody>
      </p:sp>
      <p:sp>
        <p:nvSpPr>
          <p:cNvPr id="46083" name="Объект 2"/>
          <p:cNvSpPr>
            <a:spLocks noGrp="1"/>
          </p:cNvSpPr>
          <p:nvPr>
            <p:ph idx="1"/>
          </p:nvPr>
        </p:nvSpPr>
        <p:spPr>
          <a:xfrm>
            <a:off x="107950" y="1341438"/>
            <a:ext cx="8856663" cy="4525962"/>
          </a:xfrm>
        </p:spPr>
        <p:txBody>
          <a:bodyPr>
            <a:normAutofit fontScale="92500"/>
          </a:bodyPr>
          <a:lstStyle/>
          <a:p>
            <a:r>
              <a:rPr lang="ru-RU" altLang="ru-RU" sz="2700" smtClean="0"/>
              <a:t>В США с 1.01.89 по 31.07.2004 было зарегистрировано 110 случаев рождения детей с ВПР среди 4391 живорожденных детей, рожденных матерями, принимавшими АРВТ (2,5 на 100 живорожденных детей)</a:t>
            </a:r>
          </a:p>
          <a:p>
            <a:r>
              <a:rPr lang="ru-RU" altLang="ru-RU" sz="2700" smtClean="0"/>
              <a:t>Этот показатель в общей популяции составляет 3,1 на 100 живорожденных детей</a:t>
            </a:r>
          </a:p>
          <a:p>
            <a:endParaRPr lang="ru-RU" altLang="ru-RU" sz="2700" smtClean="0"/>
          </a:p>
          <a:p>
            <a:r>
              <a:rPr lang="ru-RU" altLang="ru-RU" sz="2700" smtClean="0"/>
              <a:t>У женщин, принимавших АРВТ в 1 триместре, и у женщин, принимавших АРВТ во 2 и 3 триместрах , также не выявлено значимых различий показателей частоты рождения детей с ВПР (3,1/100 и 2,2/100 живорожденных соответственно)</a:t>
            </a:r>
          </a:p>
        </p:txBody>
      </p:sp>
    </p:spTree>
    <p:extLst>
      <p:ext uri="{BB962C8B-B14F-4D97-AF65-F5344CB8AC3E}">
        <p14:creationId xmlns:p14="http://schemas.microsoft.com/office/powerpoint/2010/main" val="29341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партнер без ВИЧ </a:t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 err="1" smtClean="0"/>
              <a:t>дискордантной</a:t>
            </a:r>
            <a:r>
              <a:rPr lang="ru-RU" dirty="0" smtClean="0"/>
              <a:t> паре может избежать инфицирования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904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Распространение эпидемии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612775" y="1600200"/>
          <a:ext cx="8153400" cy="326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971600" y="5157192"/>
          <a:ext cx="7848872" cy="1152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3395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mtClean="0"/>
              <a:t>Источник инфекции </a:t>
            </a:r>
            <a:br>
              <a:rPr lang="ru-RU" altLang="ru-RU" smtClean="0"/>
            </a:br>
            <a:r>
              <a:rPr lang="ru-RU" altLang="ru-RU" smtClean="0"/>
              <a:t>и пути передачи ВИЧ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  <a:defRPr/>
            </a:pPr>
            <a:endParaRPr lang="ru-RU" altLang="ru-RU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ru-RU" smtClean="0"/>
              <a:t>Источник инфекции: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altLang="ru-RU" smtClean="0"/>
              <a:t>человек, инфицированный ВИЧ, независимо </a:t>
            </a:r>
            <a:br>
              <a:rPr lang="ru-RU" altLang="ru-RU" smtClean="0"/>
            </a:br>
            <a:r>
              <a:rPr lang="ru-RU" altLang="ru-RU" smtClean="0"/>
              <a:t>от стадии инфекции</a:t>
            </a:r>
          </a:p>
          <a:p>
            <a:pPr eaLnBrk="1" hangingPunct="1">
              <a:buFont typeface="Arial" charset="0"/>
              <a:buChar char="•"/>
              <a:defRPr/>
            </a:pPr>
            <a:endParaRPr lang="ru-RU" altLang="ru-RU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ru-RU" altLang="ru-RU" smtClean="0"/>
              <a:t>Пути передачи ВИЧ: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altLang="ru-RU" smtClean="0"/>
              <a:t>Через кровь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altLang="ru-RU" smtClean="0"/>
              <a:t>Половой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altLang="ru-RU" smtClean="0"/>
              <a:t>От матери к ребенку</a:t>
            </a:r>
          </a:p>
          <a:p>
            <a:pPr eaLnBrk="1" hangingPunct="1">
              <a:buFont typeface="Arial" charset="0"/>
              <a:buChar char="•"/>
              <a:defRPr/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5043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Опасные и неопасные жидкости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Опасные жидкости: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Кровь в количестве, видимом на глаз </a:t>
            </a:r>
            <a:br>
              <a:rPr lang="ru-RU" dirty="0" smtClean="0"/>
            </a:br>
            <a:r>
              <a:rPr lang="ru-RU" dirty="0" smtClean="0"/>
              <a:t>(если есть видимая краснота – есть риск)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Выделения половых органов: сперма, </a:t>
            </a:r>
            <a:r>
              <a:rPr lang="ru-RU" dirty="0" err="1" smtClean="0"/>
              <a:t>предэякулят</a:t>
            </a:r>
            <a:r>
              <a:rPr lang="ru-RU" dirty="0" smtClean="0"/>
              <a:t>, жидкость влагалища и др.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Материнское молоко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Спинно-мозговая</a:t>
            </a:r>
            <a:r>
              <a:rPr lang="ru-RU" dirty="0" smtClean="0"/>
              <a:t> и плевральная жидкости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Неопасные жидкости: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Все остальные (слюна, пот, моча, слезы и другие выделения)</a:t>
            </a:r>
          </a:p>
        </p:txBody>
      </p:sp>
    </p:spTree>
    <p:extLst>
      <p:ext uri="{BB962C8B-B14F-4D97-AF65-F5344CB8AC3E}">
        <p14:creationId xmlns:p14="http://schemas.microsoft.com/office/powerpoint/2010/main" val="254557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узнать – </a:t>
            </a:r>
            <a:br>
              <a:rPr lang="ru-RU" dirty="0" smtClean="0"/>
            </a:br>
            <a:r>
              <a:rPr lang="ru-RU" dirty="0" smtClean="0"/>
              <a:t>есть ли ВИЧ и гепатиты?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0610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Опасная ситуация</a:t>
            </a:r>
          </a:p>
        </p:txBody>
      </p:sp>
      <p:sp>
        <p:nvSpPr>
          <p:cNvPr id="3993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altLang="ru-RU" smtClean="0"/>
              <a:t>Контакт инфицированного материала </a:t>
            </a:r>
            <a:br>
              <a:rPr lang="ru-RU" altLang="ru-RU" smtClean="0"/>
            </a:br>
            <a:r>
              <a:rPr lang="ru-RU" altLang="ru-RU" smtClean="0"/>
              <a:t>с повреждённой кожей </a:t>
            </a:r>
            <a:br>
              <a:rPr lang="ru-RU" altLang="ru-RU" smtClean="0"/>
            </a:br>
            <a:r>
              <a:rPr lang="ru-RU" altLang="ru-RU" smtClean="0"/>
              <a:t>или </a:t>
            </a:r>
            <a:br>
              <a:rPr lang="ru-RU" altLang="ru-RU" smtClean="0"/>
            </a:br>
            <a:r>
              <a:rPr lang="ru-RU" altLang="ru-RU" smtClean="0"/>
              <a:t>с НЕповреждённой слизистой оболочкой</a:t>
            </a:r>
          </a:p>
          <a:p>
            <a:pPr algn="ctr"/>
            <a:endParaRPr lang="ru-RU" altLang="ru-RU" smtClean="0"/>
          </a:p>
          <a:p>
            <a:pPr algn="ctr"/>
            <a:r>
              <a:rPr lang="ru-RU" altLang="ru-RU" smtClean="0"/>
              <a:t>По-другому это называют </a:t>
            </a:r>
            <a:br>
              <a:rPr lang="ru-RU" altLang="ru-RU" smtClean="0"/>
            </a:br>
            <a:r>
              <a:rPr lang="ru-RU" altLang="ru-RU" smtClean="0"/>
              <a:t>«аварийной ситуацией»</a:t>
            </a:r>
          </a:p>
        </p:txBody>
      </p:sp>
    </p:spTree>
    <p:extLst>
      <p:ext uri="{BB962C8B-B14F-4D97-AF65-F5344CB8AC3E}">
        <p14:creationId xmlns:p14="http://schemas.microsoft.com/office/powerpoint/2010/main" val="130775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07375" cy="936625"/>
          </a:xfrm>
        </p:spPr>
        <p:txBody>
          <a:bodyPr/>
          <a:lstStyle/>
          <a:p>
            <a:r>
              <a:rPr lang="ru-RU" altLang="ru-RU" sz="2400" smtClean="0"/>
              <a:t>Риск заражения  ВИЧ при незащищенных половых контактах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4675" y="1036638"/>
          <a:ext cx="8101013" cy="5230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8526"/>
                <a:gridCol w="2592487"/>
              </a:tblGrid>
              <a:tr h="57912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Вид контакта</a:t>
                      </a:r>
                      <a:endParaRPr lang="ru-RU" sz="20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Риск заражения</a:t>
                      </a:r>
                      <a:r>
                        <a:rPr lang="ru-RU" sz="1600" baseline="0" dirty="0" smtClean="0"/>
                        <a:t> при каждом контакте</a:t>
                      </a:r>
                      <a:endParaRPr lang="ru-RU" sz="1600" dirty="0"/>
                    </a:p>
                  </a:txBody>
                  <a:tcPr marL="91447" marR="91447"/>
                </a:tc>
              </a:tr>
              <a:tr h="77135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Незащищенный пассивный анальный</a:t>
                      </a:r>
                      <a:r>
                        <a:rPr lang="ru-RU" sz="2000" baseline="0" dirty="0" smtClean="0"/>
                        <a:t> контакт с ВИЧ-инфицированным партнером</a:t>
                      </a:r>
                      <a:endParaRPr lang="ru-RU" sz="20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0,1 – 7,5%</a:t>
                      </a:r>
                      <a:endParaRPr lang="ru-RU" sz="2000" dirty="0"/>
                    </a:p>
                  </a:txBody>
                  <a:tcPr marL="91447" marR="91447"/>
                </a:tc>
              </a:tr>
              <a:tr h="1005846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Незащищенный пассивный анальный</a:t>
                      </a:r>
                      <a:r>
                        <a:rPr lang="ru-RU" sz="2000" baseline="0" dirty="0" smtClean="0"/>
                        <a:t> контакт с партнером с неизвестным ВИЧ-статусом</a:t>
                      </a:r>
                      <a:endParaRPr lang="ru-RU" sz="20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0,06 - 0,49%</a:t>
                      </a:r>
                      <a:endParaRPr lang="ru-RU" sz="2000" dirty="0"/>
                    </a:p>
                  </a:txBody>
                  <a:tcPr marL="91447" marR="91447"/>
                </a:tc>
              </a:tr>
              <a:tr h="77135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Незащищенный активный анальный контакт с партнером с неизвестным  ВИЧ-статусом</a:t>
                      </a:r>
                      <a:endParaRPr lang="ru-RU" sz="20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0,02 - 0,19%</a:t>
                      </a:r>
                      <a:endParaRPr lang="ru-RU" sz="2000" dirty="0"/>
                    </a:p>
                  </a:txBody>
                  <a:tcPr marL="91447" marR="91447"/>
                </a:tc>
              </a:tr>
              <a:tr h="70104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Незащищенный </a:t>
                      </a:r>
                      <a:r>
                        <a:rPr lang="ru-RU" sz="2000" baseline="0" dirty="0" smtClean="0"/>
                        <a:t>вагинальный контакт (</a:t>
                      </a:r>
                      <a:r>
                        <a:rPr lang="ru-RU" sz="2000" dirty="0" smtClean="0"/>
                        <a:t>пассивный</a:t>
                      </a:r>
                      <a:r>
                        <a:rPr lang="ru-RU" sz="2000" baseline="0" dirty="0" smtClean="0"/>
                        <a:t> партнер - женщина)</a:t>
                      </a:r>
                      <a:endParaRPr lang="ru-RU" sz="20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0,05 - 0,15%</a:t>
                      </a:r>
                      <a:endParaRPr lang="ru-RU" sz="2000" dirty="0"/>
                    </a:p>
                  </a:txBody>
                  <a:tcPr marL="91447" marR="91447"/>
                </a:tc>
              </a:tr>
              <a:tr h="70104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Незащищенный вагинальный контакт </a:t>
                      </a:r>
                      <a:br>
                        <a:rPr lang="ru-RU" sz="2000" dirty="0" smtClean="0"/>
                      </a:br>
                      <a:r>
                        <a:rPr lang="ru-RU" sz="2000" dirty="0" smtClean="0"/>
                        <a:t>(активный партнер - мужчина)</a:t>
                      </a:r>
                      <a:endParaRPr lang="ru-RU" sz="20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0,03 – 5,6%</a:t>
                      </a:r>
                      <a:endParaRPr lang="ru-RU" sz="2000" dirty="0"/>
                    </a:p>
                  </a:txBody>
                  <a:tcPr marL="91447" marR="91447"/>
                </a:tc>
              </a:tr>
              <a:tr h="70104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Оральный контакт</a:t>
                      </a:r>
                      <a:endParaRPr lang="ru-RU" sz="2000" dirty="0"/>
                    </a:p>
                  </a:txBody>
                  <a:tcPr marL="91447" marR="914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Сообщалось о единичных случаях</a:t>
                      </a:r>
                      <a:endParaRPr lang="ru-RU" sz="2000" dirty="0"/>
                    </a:p>
                  </a:txBody>
                  <a:tcPr marL="91447" marR="91447"/>
                </a:tc>
              </a:tr>
            </a:tbl>
          </a:graphicData>
        </a:graphic>
      </p:graphicFrame>
      <p:sp>
        <p:nvSpPr>
          <p:cNvPr id="44061" name="Прямоугольник 5"/>
          <p:cNvSpPr>
            <a:spLocks noChangeArrowheads="1"/>
          </p:cNvSpPr>
          <p:nvPr/>
        </p:nvSpPr>
        <p:spPr bwMode="auto">
          <a:xfrm>
            <a:off x="827088" y="6334125"/>
            <a:ext cx="7561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1400"/>
              <a:t>Германо-австрийские рекомендации по постконтактной профилактике ВИЧ-инфекции, 2008 г.</a:t>
            </a:r>
          </a:p>
        </p:txBody>
      </p:sp>
    </p:spTree>
    <p:extLst>
      <p:ext uri="{BB962C8B-B14F-4D97-AF65-F5344CB8AC3E}">
        <p14:creationId xmlns:p14="http://schemas.microsoft.com/office/powerpoint/2010/main" val="349362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mtClean="0"/>
              <a:t>От чего зависит риск инфицирования?</a:t>
            </a:r>
          </a:p>
        </p:txBody>
      </p:sp>
      <p:sp>
        <p:nvSpPr>
          <p:cNvPr id="45059" name="Содержимое 2"/>
          <p:cNvSpPr>
            <a:spLocks noGrp="1"/>
          </p:cNvSpPr>
          <p:nvPr>
            <p:ph idx="1"/>
          </p:nvPr>
        </p:nvSpPr>
        <p:spPr>
          <a:xfrm>
            <a:off x="228600" y="1981200"/>
            <a:ext cx="8458200" cy="4144963"/>
          </a:xfrm>
        </p:spPr>
        <p:txBody>
          <a:bodyPr/>
          <a:lstStyle/>
          <a:p>
            <a:r>
              <a:rPr lang="ru-RU" altLang="ru-RU" smtClean="0"/>
              <a:t>От вирусной нагрузки</a:t>
            </a:r>
          </a:p>
          <a:p>
            <a:r>
              <a:rPr lang="ru-RU" altLang="ru-RU" smtClean="0"/>
              <a:t>От повреждений и площади контактирующей поверхности</a:t>
            </a:r>
          </a:p>
          <a:p>
            <a:endParaRPr lang="ru-RU" altLang="ru-RU" smtClean="0"/>
          </a:p>
          <a:p>
            <a:r>
              <a:rPr lang="ru-RU" altLang="ru-RU" smtClean="0"/>
              <a:t>При половых контактах: от травматичности контакта, наличия инфекций, передаваемых половым путем и пр.</a:t>
            </a:r>
          </a:p>
        </p:txBody>
      </p:sp>
    </p:spTree>
    <p:extLst>
      <p:ext uri="{BB962C8B-B14F-4D97-AF65-F5344CB8AC3E}">
        <p14:creationId xmlns:p14="http://schemas.microsoft.com/office/powerpoint/2010/main" val="32936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75" y="115888"/>
            <a:ext cx="81788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Лучший выбор при ВИЧ-инфекции?</a:t>
            </a:r>
            <a:endParaRPr lang="ru-RU" dirty="0"/>
          </a:p>
        </p:txBody>
      </p:sp>
      <p:pic>
        <p:nvPicPr>
          <p:cNvPr id="46083" name="Picture 6" descr="https://encrypted-tbn3.gstatic.com/images?q=tbn:ANd9GcRtcCiaYDh6UkPtG7J-TN6-x_H9W9w-PNt4O9MQDkP2tbrhIs_i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29100" y="2784475"/>
            <a:ext cx="2143125" cy="2143125"/>
          </a:xfrm>
        </p:spPr>
      </p:pic>
      <p:sp>
        <p:nvSpPr>
          <p:cNvPr id="3" name="TextBox 2"/>
          <p:cNvSpPr txBox="1"/>
          <p:nvPr/>
        </p:nvSpPr>
        <p:spPr>
          <a:xfrm>
            <a:off x="611561" y="2037011"/>
            <a:ext cx="3024335" cy="200906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dirty="0">
                <a:latin typeface="Arial" charset="0"/>
                <a:cs typeface="Arial" charset="0"/>
              </a:rPr>
              <a:t>Защита </a:t>
            </a:r>
            <a:br>
              <a:rPr lang="ru-RU" sz="2800" dirty="0">
                <a:latin typeface="Arial" charset="0"/>
                <a:cs typeface="Arial" charset="0"/>
              </a:rPr>
            </a:br>
            <a:r>
              <a:rPr lang="ru-RU" sz="2800" dirty="0">
                <a:latin typeface="Arial" charset="0"/>
                <a:cs typeface="Arial" charset="0"/>
              </a:rPr>
              <a:t>от инфекций, передающихся половым путем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71800" y="5013176"/>
            <a:ext cx="5040560" cy="105560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dirty="0">
                <a:latin typeface="Arial" charset="0"/>
                <a:cs typeface="Arial" charset="0"/>
              </a:rPr>
              <a:t>Защита от ВИЧ-инфекции,</a:t>
            </a:r>
          </a:p>
          <a:p>
            <a:pPr algn="ctr">
              <a:defRPr/>
            </a:pPr>
            <a:r>
              <a:rPr lang="ru-RU" sz="2800" dirty="0">
                <a:latin typeface="Arial" charset="0"/>
                <a:cs typeface="Arial" charset="0"/>
              </a:rPr>
              <a:t> в том числе от реинфекции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5963" y="2036803"/>
            <a:ext cx="3168650" cy="105560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dirty="0">
                <a:latin typeface="Arial" charset="0"/>
                <a:cs typeface="Arial" charset="0"/>
              </a:rPr>
              <a:t>Защита </a:t>
            </a:r>
            <a:br>
              <a:rPr lang="ru-RU" sz="2800" dirty="0">
                <a:latin typeface="Arial" charset="0"/>
                <a:cs typeface="Arial" charset="0"/>
              </a:rPr>
            </a:br>
            <a:r>
              <a:rPr lang="ru-RU" sz="2800" dirty="0">
                <a:latin typeface="Arial" charset="0"/>
                <a:cs typeface="Arial" charset="0"/>
              </a:rPr>
              <a:t>от беременности</a:t>
            </a:r>
          </a:p>
        </p:txBody>
      </p:sp>
    </p:spTree>
    <p:extLst>
      <p:ext uri="{BB962C8B-B14F-4D97-AF65-F5344CB8AC3E}">
        <p14:creationId xmlns:p14="http://schemas.microsoft.com/office/powerpoint/2010/main" val="404713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Мифы и правда</a:t>
            </a:r>
            <a:br>
              <a:rPr lang="ru-RU" dirty="0" smtClean="0"/>
            </a:br>
            <a:r>
              <a:rPr lang="ru-RU" dirty="0" smtClean="0"/>
              <a:t>Почему презервативы защищают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dirty="0" smtClean="0"/>
              <a:t>МИФ:</a:t>
            </a:r>
          </a:p>
          <a:p>
            <a:pPr marL="8255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 smtClean="0"/>
              <a:t>Презерватив не защищает от ВИЧ-инфекции, потому что размер пор латекса больше, чем размер вируса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dirty="0" smtClean="0"/>
              <a:t>ПРАВДА:</a:t>
            </a:r>
          </a:p>
          <a:p>
            <a:pPr marL="8255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dirty="0" smtClean="0"/>
              <a:t>Презерватив защищает потому что: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ru-RU" dirty="0" smtClean="0"/>
              <a:t>Метод двойного нанесения латекса</a:t>
            </a:r>
          </a:p>
          <a:p>
            <a:pPr lvl="1" eaLnBrk="1" fontAlgn="auto" hangingPunct="1">
              <a:spcAft>
                <a:spcPts val="0"/>
              </a:spcAft>
              <a:buFont typeface="Arial" charset="0"/>
              <a:buChar char="–"/>
              <a:defRPr/>
            </a:pPr>
            <a:r>
              <a:rPr lang="ru-RU" dirty="0" smtClean="0"/>
              <a:t>Поверхностное натяжение жидкости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71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394700" cy="11430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Почему презервативы НЕ защищают?</a:t>
            </a:r>
            <a:endParaRPr lang="ru-RU" dirty="0"/>
          </a:p>
        </p:txBody>
      </p:sp>
      <p:sp>
        <p:nvSpPr>
          <p:cNvPr id="8195" name="Объект 2"/>
          <p:cNvSpPr>
            <a:spLocks noGrp="1"/>
          </p:cNvSpPr>
          <p:nvPr>
            <p:ph sz="half" idx="1"/>
          </p:nvPr>
        </p:nvSpPr>
        <p:spPr>
          <a:xfrm>
            <a:off x="323850" y="1268413"/>
            <a:ext cx="4895850" cy="21209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ru-RU" altLang="ru-RU" dirty="0" smtClean="0"/>
              <a:t>Неправильное использование: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altLang="ru-RU" dirty="0" smtClean="0"/>
              <a:t>Только на момент эякуляции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altLang="ru-RU" dirty="0" smtClean="0"/>
              <a:t>Использование смазки </a:t>
            </a:r>
            <a:br>
              <a:rPr lang="ru-RU" altLang="ru-RU" dirty="0" smtClean="0"/>
            </a:br>
            <a:r>
              <a:rPr lang="ru-RU" altLang="ru-RU" dirty="0" smtClean="0"/>
              <a:t>на основе жира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altLang="ru-RU" dirty="0" smtClean="0"/>
              <a:t>Использование презерватива не для того вида секса</a:t>
            </a:r>
          </a:p>
          <a:p>
            <a:pPr marL="457200" lvl="1" indent="0" eaLnBrk="1" hangingPunct="1">
              <a:buFont typeface="Arial" pitchFamily="34" charset="0"/>
              <a:buNone/>
              <a:defRPr/>
            </a:pPr>
            <a:endParaRPr lang="ru-RU" altLang="ru-RU" dirty="0" smtClean="0"/>
          </a:p>
        </p:txBody>
      </p:sp>
      <p:sp>
        <p:nvSpPr>
          <p:cNvPr id="39940" name="Объект 3"/>
          <p:cNvSpPr>
            <a:spLocks noGrp="1"/>
          </p:cNvSpPr>
          <p:nvPr>
            <p:ph sz="half" idx="2"/>
          </p:nvPr>
        </p:nvSpPr>
        <p:spPr>
          <a:xfrm>
            <a:off x="5276850" y="1308100"/>
            <a:ext cx="3657600" cy="12573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Arial" charset="0"/>
              <a:buChar char="•"/>
              <a:defRPr/>
            </a:pPr>
            <a:r>
              <a:rPr lang="ru-RU" altLang="ru-RU" smtClean="0"/>
              <a:t>Неправильное хранение: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ru-RU" altLang="ru-RU" smtClean="0"/>
              <a:t>При температуре ниже ноля и выше 25 градусов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ru-RU" altLang="ru-RU" smtClean="0"/>
          </a:p>
        </p:txBody>
      </p:sp>
      <p:pic>
        <p:nvPicPr>
          <p:cNvPr id="32774" name="Picture 6" descr="https://encrypted-tbn1.gstatic.com/images?q=tbn:ANd9GcTmYq_gKwWE4r5Y6GGhAjHc-8McymqmXXqcH6uZO728UaroVw6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59632" y="4723977"/>
            <a:ext cx="2689853" cy="201739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32776" name="Picture 8" descr="https://encrypted-tbn2.gstatic.com/images?q=tbn:ANd9GcR6SELKd3ijY_5WibvGphfOsgz6aBU-pJupTXBP45wkRHzaMSi8fgAJ8xp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5724128" y="3878163"/>
            <a:ext cx="2647181" cy="264718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257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323850" y="198438"/>
            <a:ext cx="7499350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Исследование PARTNER </a:t>
            </a:r>
          </a:p>
        </p:txBody>
      </p:sp>
      <p:sp>
        <p:nvSpPr>
          <p:cNvPr id="47107" name="Объект 2"/>
          <p:cNvSpPr>
            <a:spLocks noGrp="1"/>
          </p:cNvSpPr>
          <p:nvPr>
            <p:ph idx="1"/>
          </p:nvPr>
        </p:nvSpPr>
        <p:spPr>
          <a:xfrm>
            <a:off x="250825" y="1268413"/>
            <a:ext cx="8683625" cy="497998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altLang="ru-RU" dirty="0" smtClean="0"/>
              <a:t>767 пар (586 гетеро и 308 МСМ пар), оценочное число половых актов </a:t>
            </a:r>
            <a:br>
              <a:rPr lang="ru-RU" altLang="ru-RU" dirty="0" smtClean="0"/>
            </a:br>
            <a:r>
              <a:rPr lang="ru-RU" altLang="ru-RU" dirty="0" smtClean="0"/>
              <a:t>в </a:t>
            </a:r>
            <a:r>
              <a:rPr lang="ru-RU" altLang="ru-RU" dirty="0" err="1" smtClean="0"/>
              <a:t>гетеропарах</a:t>
            </a:r>
            <a:r>
              <a:rPr lang="ru-RU" altLang="ru-RU" dirty="0" smtClean="0"/>
              <a:t> – 280000, в гомо – 164000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altLang="ru-RU" dirty="0" smtClean="0"/>
              <a:t>Все ВИЧ+ получали АРВТ (ВН менее 200)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altLang="ru-RU" dirty="0" smtClean="0"/>
              <a:t>Зафиксирован 1 случай передачи ВИЧ, однако, </a:t>
            </a:r>
            <a:r>
              <a:rPr lang="ru-RU" altLang="ru-RU" dirty="0" err="1" smtClean="0"/>
              <a:t>генотипирование</a:t>
            </a:r>
            <a:r>
              <a:rPr lang="ru-RU" altLang="ru-RU" dirty="0" smtClean="0"/>
              <a:t> показало, что источник инфицирования -  НЕ партнер, включенный </a:t>
            </a:r>
            <a:br>
              <a:rPr lang="ru-RU" altLang="ru-RU" dirty="0" smtClean="0"/>
            </a:br>
            <a:r>
              <a:rPr lang="ru-RU" altLang="ru-RU" dirty="0" smtClean="0"/>
              <a:t>в исследование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altLang="ru-RU" b="1" dirty="0" smtClean="0"/>
              <a:t>ИТОГ: нет ни одного случая передачи ВИЧ </a:t>
            </a:r>
            <a:br>
              <a:rPr lang="ru-RU" altLang="ru-RU" b="1" dirty="0" smtClean="0"/>
            </a:br>
            <a:r>
              <a:rPr lang="ru-RU" altLang="ru-RU" b="1" dirty="0" smtClean="0"/>
              <a:t>от партнера с неопределяемой ВН</a:t>
            </a:r>
          </a:p>
        </p:txBody>
      </p:sp>
      <p:pic>
        <p:nvPicPr>
          <p:cNvPr id="49156" name="Рисунок 3" descr="логотип исследования PART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0"/>
            <a:ext cx="20288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17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44450"/>
            <a:ext cx="8351838" cy="1106488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Исследование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HPTN052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107950" y="1489075"/>
            <a:ext cx="3949700" cy="4676775"/>
          </a:xfrm>
        </p:spPr>
        <p:txBody>
          <a:bodyPr/>
          <a:lstStyle/>
          <a:p>
            <a:r>
              <a:rPr lang="ru-RU" altLang="ru-RU" sz="2800" smtClean="0"/>
              <a:t>При назначении АРВТ </a:t>
            </a:r>
            <a:br>
              <a:rPr lang="ru-RU" altLang="ru-RU" sz="2800" smtClean="0"/>
            </a:br>
            <a:r>
              <a:rPr lang="ru-RU" altLang="ru-RU" sz="2800" smtClean="0"/>
              <a:t>в дискордантных парах риск передачи ВИЧ снижается многократно</a:t>
            </a:r>
          </a:p>
          <a:p>
            <a:pPr lvl="1"/>
            <a:r>
              <a:rPr lang="ru-RU" altLang="ru-RU" sz="2400" smtClean="0"/>
              <a:t>1 случай в группе, получавших АРВТ</a:t>
            </a:r>
          </a:p>
          <a:p>
            <a:pPr lvl="1"/>
            <a:r>
              <a:rPr lang="ru-RU" altLang="ru-RU" sz="2400" smtClean="0"/>
              <a:t>27 случаев – в группе </a:t>
            </a:r>
            <a:br>
              <a:rPr lang="ru-RU" altLang="ru-RU" sz="2400" smtClean="0"/>
            </a:br>
            <a:r>
              <a:rPr lang="ru-RU" altLang="ru-RU" sz="2400" smtClean="0"/>
              <a:t>с отсроченным началом терапии</a:t>
            </a:r>
            <a:endParaRPr lang="en-US" altLang="ru-RU" sz="2400" smtClean="0"/>
          </a:p>
        </p:txBody>
      </p:sp>
      <p:pic>
        <p:nvPicPr>
          <p:cNvPr id="5018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1125538"/>
            <a:ext cx="4768850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81" name="Rectangle 4"/>
          <p:cNvSpPr>
            <a:spLocks noChangeArrowheads="1"/>
          </p:cNvSpPr>
          <p:nvPr/>
        </p:nvSpPr>
        <p:spPr bwMode="auto">
          <a:xfrm>
            <a:off x="684213" y="6229350"/>
            <a:ext cx="777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ru-RU" sz="1600"/>
              <a:t>Cohen MS, Chen YQ, McCauley M, at al.</a:t>
            </a:r>
            <a:r>
              <a:rPr lang="ru-RU" altLang="ru-RU" sz="1600"/>
              <a:t> </a:t>
            </a:r>
            <a:r>
              <a:rPr lang="en-US" altLang="ru-RU" sz="1600"/>
              <a:t>Prevention of HIV-1 infection with early antiretroviral therapy.</a:t>
            </a:r>
            <a:r>
              <a:rPr lang="ru-RU" altLang="ru-RU" sz="1600"/>
              <a:t> </a:t>
            </a:r>
            <a:r>
              <a:rPr lang="en-US" altLang="ru-RU" sz="1600"/>
              <a:t>N Engl J Med. 2011 Aug 11;365(6):493-505. </a:t>
            </a:r>
          </a:p>
        </p:txBody>
      </p:sp>
      <p:sp>
        <p:nvSpPr>
          <p:cNvPr id="50182" name="TextBox 5"/>
          <p:cNvSpPr txBox="1">
            <a:spLocks noChangeArrowheads="1"/>
          </p:cNvSpPr>
          <p:nvPr/>
        </p:nvSpPr>
        <p:spPr bwMode="auto">
          <a:xfrm>
            <a:off x="3924300" y="1150938"/>
            <a:ext cx="5184775" cy="3381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600"/>
              <a:t>Вирусологические связанные случаи передачи ВИЧ</a:t>
            </a:r>
            <a:endParaRPr lang="en-US" altLang="ru-RU" sz="1600"/>
          </a:p>
        </p:txBody>
      </p:sp>
      <p:sp>
        <p:nvSpPr>
          <p:cNvPr id="7" name="TextBox 6"/>
          <p:cNvSpPr txBox="1"/>
          <p:nvPr/>
        </p:nvSpPr>
        <p:spPr>
          <a:xfrm>
            <a:off x="4427985" y="1916832"/>
            <a:ext cx="400110" cy="2448272"/>
          </a:xfrm>
          <a:prstGeom prst="rect">
            <a:avLst/>
          </a:prstGeom>
          <a:solidFill>
            <a:srgbClr val="FFFFFF"/>
          </a:solidFill>
        </p:spPr>
        <p:txBody>
          <a:bodyPr vert="vert270">
            <a:spAutoFit/>
          </a:bodyPr>
          <a:lstStyle/>
          <a:p>
            <a:pPr>
              <a:defRPr/>
            </a:pPr>
            <a:r>
              <a:rPr lang="ru-RU" sz="1400" dirty="0">
                <a:latin typeface="Arial" charset="0"/>
                <a:cs typeface="Arial" charset="0"/>
              </a:rPr>
              <a:t>Кумулятивная вероятность</a:t>
            </a:r>
            <a:endParaRPr lang="en-US" sz="1400" dirty="0">
              <a:latin typeface="Arial" charset="0"/>
              <a:cs typeface="Arial" charset="0"/>
            </a:endParaRPr>
          </a:p>
        </p:txBody>
      </p:sp>
      <p:sp>
        <p:nvSpPr>
          <p:cNvPr id="50184" name="TextBox 7"/>
          <p:cNvSpPr txBox="1">
            <a:spLocks noChangeArrowheads="1"/>
          </p:cNvSpPr>
          <p:nvPr/>
        </p:nvSpPr>
        <p:spPr bwMode="auto">
          <a:xfrm>
            <a:off x="7524750" y="2565400"/>
            <a:ext cx="1216025" cy="276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200"/>
              <a:t>Отсроченное</a:t>
            </a:r>
            <a:endParaRPr lang="en-US" altLang="ru-RU" sz="1200"/>
          </a:p>
        </p:txBody>
      </p:sp>
      <p:sp>
        <p:nvSpPr>
          <p:cNvPr id="50185" name="TextBox 9"/>
          <p:cNvSpPr txBox="1">
            <a:spLocks noChangeArrowheads="1"/>
          </p:cNvSpPr>
          <p:nvPr/>
        </p:nvSpPr>
        <p:spPr bwMode="auto">
          <a:xfrm>
            <a:off x="7812088" y="3167063"/>
            <a:ext cx="863600" cy="277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200"/>
              <a:t>Раннее</a:t>
            </a:r>
            <a:endParaRPr lang="en-US" altLang="ru-RU" sz="1200"/>
          </a:p>
        </p:txBody>
      </p:sp>
      <p:sp>
        <p:nvSpPr>
          <p:cNvPr id="50186" name="TextBox 8"/>
          <p:cNvSpPr txBox="1">
            <a:spLocks noChangeArrowheads="1"/>
          </p:cNvSpPr>
          <p:nvPr/>
        </p:nvSpPr>
        <p:spPr bwMode="auto">
          <a:xfrm>
            <a:off x="5724525" y="4838700"/>
            <a:ext cx="2808288" cy="3079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1400" b="1"/>
              <a:t>Лет после рандомизации</a:t>
            </a:r>
            <a:endParaRPr lang="en-US" altLang="ru-RU" sz="1400" b="1"/>
          </a:p>
        </p:txBody>
      </p:sp>
      <p:sp>
        <p:nvSpPr>
          <p:cNvPr id="50187" name="TextBox 10"/>
          <p:cNvSpPr txBox="1">
            <a:spLocks noChangeArrowheads="1"/>
          </p:cNvSpPr>
          <p:nvPr/>
        </p:nvSpPr>
        <p:spPr bwMode="auto">
          <a:xfrm>
            <a:off x="3938588" y="5046663"/>
            <a:ext cx="1944687" cy="2778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200"/>
              <a:t>Имеют риск заражения</a:t>
            </a:r>
            <a:endParaRPr lang="en-US" altLang="ru-RU" sz="1200"/>
          </a:p>
        </p:txBody>
      </p:sp>
      <p:sp>
        <p:nvSpPr>
          <p:cNvPr id="50188" name="TextBox 11"/>
          <p:cNvSpPr txBox="1">
            <a:spLocks noChangeArrowheads="1"/>
          </p:cNvSpPr>
          <p:nvPr/>
        </p:nvSpPr>
        <p:spPr bwMode="auto">
          <a:xfrm>
            <a:off x="4057650" y="5297488"/>
            <a:ext cx="855663" cy="261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100"/>
              <a:t>Раннее</a:t>
            </a:r>
            <a:endParaRPr lang="en-US" altLang="ru-RU" sz="1100"/>
          </a:p>
        </p:txBody>
      </p:sp>
      <p:sp>
        <p:nvSpPr>
          <p:cNvPr id="50189" name="TextBox 14"/>
          <p:cNvSpPr txBox="1">
            <a:spLocks noChangeArrowheads="1"/>
          </p:cNvSpPr>
          <p:nvPr/>
        </p:nvSpPr>
        <p:spPr bwMode="auto">
          <a:xfrm>
            <a:off x="4052888" y="5486400"/>
            <a:ext cx="857250" cy="261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1100"/>
              <a:t>Позднее</a:t>
            </a:r>
            <a:endParaRPr lang="en-US" altLang="ru-RU" sz="1100"/>
          </a:p>
        </p:txBody>
      </p:sp>
    </p:spTree>
    <p:extLst>
      <p:ext uri="{BB962C8B-B14F-4D97-AF65-F5344CB8AC3E}">
        <p14:creationId xmlns:p14="http://schemas.microsoft.com/office/powerpoint/2010/main" val="149207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Протоколы ФНМЦ 2012</a:t>
            </a:r>
          </a:p>
        </p:txBody>
      </p:sp>
      <p:sp>
        <p:nvSpPr>
          <p:cNvPr id="512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512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91" t="46490" r="16159" b="29819"/>
          <a:stretch>
            <a:fillRect/>
          </a:stretch>
        </p:blipFill>
        <p:spPr bwMode="auto">
          <a:xfrm>
            <a:off x="468313" y="1954213"/>
            <a:ext cx="8180387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61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mtClean="0"/>
              <a:t>Вирусная нагрузка </a:t>
            </a:r>
            <a:br>
              <a:rPr lang="ru-RU" altLang="ru-RU" smtClean="0"/>
            </a:br>
            <a:r>
              <a:rPr lang="ru-RU" altLang="ru-RU" smtClean="0"/>
              <a:t>в генитальном тракте</a:t>
            </a:r>
          </a:p>
        </p:txBody>
      </p:sp>
      <p:sp>
        <p:nvSpPr>
          <p:cNvPr id="57347" name="Объект 2"/>
          <p:cNvSpPr>
            <a:spLocks noGrp="1"/>
          </p:cNvSpPr>
          <p:nvPr>
            <p:ph idx="1"/>
          </p:nvPr>
        </p:nvSpPr>
        <p:spPr>
          <a:xfrm>
            <a:off x="179388" y="1600200"/>
            <a:ext cx="8785225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altLang="ru-RU" dirty="0" smtClean="0"/>
              <a:t>АРВТ подавляет вирусную нагрузку как в крови, так и в генитальном тракте: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ru-RU" dirty="0" smtClean="0"/>
              <a:t>к 48 неделе терапии ВИЧ не обнаруживался </a:t>
            </a:r>
            <a:br>
              <a:rPr lang="ru-RU" altLang="ru-RU" dirty="0" smtClean="0"/>
            </a:br>
            <a:r>
              <a:rPr lang="ru-RU" altLang="ru-RU" dirty="0" smtClean="0"/>
              <a:t>в генитальном тракте 84% женщин и 94% мужчин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altLang="ru-RU" dirty="0" smtClean="0"/>
              <a:t>к 96 неделе – у 84% женщин и 97% мужчин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ru-RU" altLang="ru-RU" sz="1500" i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ru-RU" altLang="ru-RU" sz="1500" i="1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altLang="ru-RU" sz="1500" i="1" dirty="0" smtClean="0"/>
              <a:t>(A5185s Team, </a:t>
            </a:r>
            <a:r>
              <a:rPr lang="en-US" altLang="ru-RU" sz="1500" i="1" dirty="0" err="1" smtClean="0"/>
              <a:t>Fiscus</a:t>
            </a:r>
            <a:r>
              <a:rPr lang="en-US" altLang="ru-RU" sz="1500" i="1" dirty="0" smtClean="0"/>
              <a:t> SA, Cu-</a:t>
            </a:r>
            <a:r>
              <a:rPr lang="en-US" altLang="ru-RU" sz="1500" i="1" dirty="0" err="1" smtClean="0"/>
              <a:t>Uvin</a:t>
            </a:r>
            <a:r>
              <a:rPr lang="en-US" altLang="ru-RU" sz="1500" i="1" dirty="0" smtClean="0"/>
              <a:t> S, </a:t>
            </a:r>
            <a:r>
              <a:rPr lang="en-US" altLang="ru-RU" sz="1500" i="1" dirty="0" err="1" smtClean="0"/>
              <a:t>Eshete</a:t>
            </a:r>
            <a:r>
              <a:rPr lang="en-US" altLang="ru-RU" sz="1500" i="1" dirty="0" smtClean="0"/>
              <a:t> AT. </a:t>
            </a:r>
            <a:r>
              <a:rPr lang="ru-RU" altLang="ru-RU" sz="1500" i="1" dirty="0" smtClean="0"/>
              <a:t>и </a:t>
            </a:r>
            <a:r>
              <a:rPr lang="ru-RU" altLang="ru-RU" sz="1500" i="1" dirty="0" err="1" smtClean="0"/>
              <a:t>др</a:t>
            </a:r>
            <a:r>
              <a:rPr lang="en-US" altLang="ru-RU" sz="1500" i="1" dirty="0" smtClean="0"/>
              <a:t>. «Changes in HIV-1 Subtypes B and C Genital Tract RNA in Women and Men After Initiation of Antiretroviral Therapy» </a:t>
            </a:r>
            <a:r>
              <a:rPr lang="en-US" altLang="ru-RU" sz="1500" i="1" dirty="0" err="1" smtClean="0"/>
              <a:t>Clin</a:t>
            </a:r>
            <a:r>
              <a:rPr lang="en-US" altLang="ru-RU" sz="1500" i="1" dirty="0" smtClean="0"/>
              <a:t> Infect Dis. 2013 Apr 16.)</a:t>
            </a:r>
            <a:endParaRPr lang="ru-RU" altLang="ru-RU" sz="1500" dirty="0" smtClean="0"/>
          </a:p>
        </p:txBody>
      </p:sp>
    </p:spTree>
    <p:extLst>
      <p:ext uri="{BB962C8B-B14F-4D97-AF65-F5344CB8AC3E}">
        <p14:creationId xmlns:p14="http://schemas.microsoft.com/office/powerpoint/2010/main" val="21362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Лабораторная диагностика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Определение антител – ИФА</a:t>
            </a:r>
          </a:p>
          <a:p>
            <a:pPr lvl="1"/>
            <a:r>
              <a:rPr lang="ru-RU" dirty="0" smtClean="0"/>
              <a:t>Бывает ложным</a:t>
            </a:r>
          </a:p>
          <a:p>
            <a:r>
              <a:rPr lang="ru-RU" dirty="0" smtClean="0"/>
              <a:t>Определение антител – </a:t>
            </a:r>
            <a:r>
              <a:rPr lang="ru-RU" dirty="0" err="1" smtClean="0"/>
              <a:t>иммуноблот</a:t>
            </a:r>
            <a:endParaRPr lang="ru-RU" dirty="0" smtClean="0"/>
          </a:p>
          <a:p>
            <a:pPr lvl="1"/>
            <a:r>
              <a:rPr lang="ru-RU" dirty="0" smtClean="0"/>
              <a:t>Золотой стандарт диагностики ВИЧ-инфекции</a:t>
            </a:r>
            <a:endParaRPr lang="ru-RU" dirty="0" smtClean="0"/>
          </a:p>
          <a:p>
            <a:r>
              <a:rPr lang="ru-RU" dirty="0" smtClean="0"/>
              <a:t>Определение самого вируса – ПЦР</a:t>
            </a:r>
          </a:p>
          <a:p>
            <a:pPr lvl="1"/>
            <a:r>
              <a:rPr lang="ru-RU" dirty="0" smtClean="0"/>
              <a:t>Качественный</a:t>
            </a:r>
          </a:p>
          <a:p>
            <a:pPr lvl="1"/>
            <a:r>
              <a:rPr lang="ru-RU" dirty="0" smtClean="0"/>
              <a:t>Количественный</a:t>
            </a:r>
          </a:p>
          <a:p>
            <a:pPr lvl="1"/>
            <a:r>
              <a:rPr lang="ru-RU" dirty="0" smtClean="0"/>
              <a:t>Генотип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4771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Постконтактная профилактика</a:t>
            </a:r>
            <a:endParaRPr lang="en-US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АРВТ контактному позволяет снизить риск заражения:</a:t>
            </a:r>
          </a:p>
          <a:p>
            <a:pPr marL="674370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не позднее </a:t>
            </a:r>
            <a:r>
              <a:rPr lang="ru-RU" dirty="0"/>
              <a:t>72 часов после </a:t>
            </a:r>
            <a:r>
              <a:rPr lang="ru-RU" dirty="0" smtClean="0"/>
              <a:t>контакта</a:t>
            </a:r>
          </a:p>
          <a:p>
            <a:pPr marL="674370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от 1 до 3 препаратов</a:t>
            </a:r>
          </a:p>
          <a:p>
            <a:pPr marL="674370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продолжительность приема 1 месяц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Назначается врачом СПИД-центра 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Первая дозировка может быть выдана из аварийного пакета медицинского учреждения после консультации с врачом-инфекционистом</a:t>
            </a:r>
          </a:p>
        </p:txBody>
      </p:sp>
    </p:spTree>
    <p:extLst>
      <p:ext uri="{BB962C8B-B14F-4D97-AF65-F5344CB8AC3E}">
        <p14:creationId xmlns:p14="http://schemas.microsoft.com/office/powerpoint/2010/main" val="75435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Доконтактная профилактика</a:t>
            </a:r>
          </a:p>
        </p:txBody>
      </p:sp>
      <p:sp>
        <p:nvSpPr>
          <p:cNvPr id="54275" name="Объект 2"/>
          <p:cNvSpPr>
            <a:spLocks noGrp="1"/>
          </p:cNvSpPr>
          <p:nvPr>
            <p:ph idx="1"/>
          </p:nvPr>
        </p:nvSpPr>
        <p:spPr>
          <a:xfrm>
            <a:off x="250825" y="1600200"/>
            <a:ext cx="8435975" cy="4525963"/>
          </a:xfrm>
        </p:spPr>
        <p:txBody>
          <a:bodyPr/>
          <a:lstStyle/>
          <a:p>
            <a:r>
              <a:rPr lang="ru-RU" smtClean="0"/>
              <a:t>2 таблетки Трувады одновременно за 2 часа до предполагаемого контакта, после – 2 дня по 1 таблетке 1 раз в день</a:t>
            </a:r>
          </a:p>
          <a:p>
            <a:r>
              <a:rPr lang="ru-RU" smtClean="0"/>
              <a:t>400 участников:</a:t>
            </a:r>
          </a:p>
          <a:p>
            <a:pPr lvl="1"/>
            <a:r>
              <a:rPr lang="ru-RU" smtClean="0"/>
              <a:t>в группе «плацебо» 14 случаев ВИЧ-инфекции</a:t>
            </a:r>
          </a:p>
          <a:p>
            <a:pPr lvl="1"/>
            <a:r>
              <a:rPr lang="ru-RU" smtClean="0"/>
              <a:t>в группе «Трувада» 2 случая (однократный приём)</a:t>
            </a:r>
          </a:p>
          <a:p>
            <a:r>
              <a:rPr lang="en-US" sz="1800" smtClean="0"/>
              <a:t>Molina JM, Capitant C, Spire B. </a:t>
            </a:r>
            <a:r>
              <a:rPr lang="ru-RU" sz="1800" smtClean="0"/>
              <a:t>и др. «</a:t>
            </a:r>
            <a:r>
              <a:rPr lang="en-US" sz="1800" smtClean="0"/>
              <a:t>On-demand preexposure prophylaxis in man at high risk for HIV-1 infection» </a:t>
            </a:r>
            <a:r>
              <a:rPr lang="en-US" sz="1800" smtClean="0">
                <a:hlinkClick r:id="rId2"/>
              </a:rPr>
              <a:t>N Engl J Med. 2015 Dec 3;373(23):2237-46</a:t>
            </a:r>
            <a:endParaRPr lang="ru-RU" sz="1800" smtClean="0"/>
          </a:p>
        </p:txBody>
      </p:sp>
      <p:pic>
        <p:nvPicPr>
          <p:cNvPr id="54276" name="Picture 2" descr="http://arvt.ru/sites/default/files/images/2014311013293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463" y="5876925"/>
            <a:ext cx="1978025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21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9281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mtClean="0"/>
              <a:t>Зачатие в дискордантных парах, где женщина не имеет ВИЧ-инфекции</a:t>
            </a:r>
          </a:p>
        </p:txBody>
      </p:sp>
      <p:sp>
        <p:nvSpPr>
          <p:cNvPr id="55299" name="Текст 3"/>
          <p:cNvSpPr>
            <a:spLocks noGrp="1"/>
          </p:cNvSpPr>
          <p:nvPr>
            <p:ph type="body" idx="1"/>
          </p:nvPr>
        </p:nvSpPr>
        <p:spPr>
          <a:xfrm>
            <a:off x="2233613" y="1341438"/>
            <a:ext cx="3381375" cy="639762"/>
          </a:xfrm>
        </p:spPr>
        <p:txBody>
          <a:bodyPr/>
          <a:lstStyle/>
          <a:p>
            <a:r>
              <a:rPr lang="ru-RU" altLang="ru-RU" smtClean="0"/>
              <a:t>Инфекционист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79388" y="1958975"/>
            <a:ext cx="8856662" cy="1685925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АРВТ ВИЧ-положительному партнеру, </a:t>
            </a:r>
            <a:br>
              <a:rPr lang="ru-RU" dirty="0" smtClean="0"/>
            </a:br>
            <a:r>
              <a:rPr lang="ru-RU" dirty="0" smtClean="0"/>
              <a:t>«аварийная» терапия ВИЧ-отрицательной партнерше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Контроль уровня РНК ВИЧ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Консультирование партнеров о возможности инфицирования</a:t>
            </a:r>
          </a:p>
        </p:txBody>
      </p:sp>
      <p:sp>
        <p:nvSpPr>
          <p:cNvPr id="55301" name="Текст 4"/>
          <p:cNvSpPr>
            <a:spLocks noGrp="1"/>
          </p:cNvSpPr>
          <p:nvPr>
            <p:ph type="body" sz="quarter" idx="3"/>
          </p:nvPr>
        </p:nvSpPr>
        <p:spPr>
          <a:xfrm>
            <a:off x="5292725" y="3365500"/>
            <a:ext cx="3106738" cy="639763"/>
          </a:xfrm>
        </p:spPr>
        <p:txBody>
          <a:bodyPr/>
          <a:lstStyle/>
          <a:p>
            <a:r>
              <a:rPr lang="ru-RU" altLang="ru-RU" smtClean="0"/>
              <a:t>Гинеколог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3438" y="3933825"/>
            <a:ext cx="4330700" cy="24479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Обследование</a:t>
            </a:r>
            <a:r>
              <a:rPr lang="ru-RU" dirty="0"/>
              <a:t>, выявление и лечение всех воспалительных процессов половых </a:t>
            </a:r>
            <a:r>
              <a:rPr lang="ru-RU" dirty="0" smtClean="0"/>
              <a:t>органов</a:t>
            </a:r>
            <a:endParaRPr lang="ru-RU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Вычисление благоприятных </a:t>
            </a:r>
            <a:r>
              <a:rPr lang="ru-RU" dirty="0"/>
              <a:t>дней для </a:t>
            </a:r>
            <a:r>
              <a:rPr lang="ru-RU" dirty="0" smtClean="0"/>
              <a:t>зачатия</a:t>
            </a:r>
            <a:endParaRPr lang="ru-RU" dirty="0"/>
          </a:p>
        </p:txBody>
      </p:sp>
      <p:sp>
        <p:nvSpPr>
          <p:cNvPr id="55303" name="Текст 4"/>
          <p:cNvSpPr txBox="1">
            <a:spLocks/>
          </p:cNvSpPr>
          <p:nvPr/>
        </p:nvSpPr>
        <p:spPr bwMode="auto">
          <a:xfrm>
            <a:off x="1547813" y="3509963"/>
            <a:ext cx="14398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ru-RU" altLang="ru-RU" sz="2400" b="1">
                <a:latin typeface="Calibri" pitchFamily="34" charset="0"/>
              </a:rPr>
              <a:t>Уролог</a:t>
            </a:r>
          </a:p>
        </p:txBody>
      </p:sp>
      <p:sp>
        <p:nvSpPr>
          <p:cNvPr id="8" name="Объект 5"/>
          <p:cNvSpPr txBox="1">
            <a:spLocks/>
          </p:cNvSpPr>
          <p:nvPr/>
        </p:nvSpPr>
        <p:spPr bwMode="auto">
          <a:xfrm>
            <a:off x="320675" y="3933825"/>
            <a:ext cx="4179888" cy="24479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Обследование, выявление и лечение всех воспалительных процессов половых органов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Выяснение фертильности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25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altLang="ru-RU" smtClean="0"/>
              <a:t>Лабораторная диагностика </a:t>
            </a:r>
            <a:br>
              <a:rPr lang="ru-RU" altLang="ru-RU" smtClean="0"/>
            </a:br>
            <a:r>
              <a:rPr lang="ru-RU" altLang="ru-RU" smtClean="0"/>
              <a:t>после зачатия</a:t>
            </a:r>
          </a:p>
        </p:txBody>
      </p:sp>
      <p:sp>
        <p:nvSpPr>
          <p:cNvPr id="56323" name="Объект 2"/>
          <p:cNvSpPr>
            <a:spLocks noGrp="1"/>
          </p:cNvSpPr>
          <p:nvPr>
            <p:ph idx="1"/>
          </p:nvPr>
        </p:nvSpPr>
        <p:spPr>
          <a:xfrm>
            <a:off x="179388" y="1600200"/>
            <a:ext cx="4032250" cy="4060825"/>
          </a:xfrm>
        </p:spPr>
        <p:txBody>
          <a:bodyPr/>
          <a:lstStyle/>
          <a:p>
            <a:pPr eaLnBrk="1" hangingPunct="1"/>
            <a:r>
              <a:rPr lang="ru-RU" altLang="ru-RU" smtClean="0"/>
              <a:t>ИФА </a:t>
            </a:r>
            <a:br>
              <a:rPr lang="ru-RU" altLang="ru-RU" smtClean="0"/>
            </a:br>
            <a:r>
              <a:rPr lang="ru-RU" altLang="ru-RU" smtClean="0"/>
              <a:t>(серонегативное окно 3-6 недель)</a:t>
            </a:r>
          </a:p>
          <a:p>
            <a:pPr eaLnBrk="1" hangingPunct="1"/>
            <a:r>
              <a:rPr lang="ru-RU" altLang="ru-RU" smtClean="0"/>
              <a:t>Качественный ПЦР ДНК ВИЧ</a:t>
            </a:r>
            <a:br>
              <a:rPr lang="ru-RU" altLang="ru-RU" smtClean="0"/>
            </a:br>
            <a:r>
              <a:rPr lang="ru-RU" altLang="ru-RU" smtClean="0"/>
              <a:t>(не является стандартом)</a:t>
            </a:r>
          </a:p>
        </p:txBody>
      </p:sp>
      <p:pic>
        <p:nvPicPr>
          <p:cNvPr id="56324" name="Picture 7" descr="Тесты разного поколения на ВИ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792288"/>
            <a:ext cx="50768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Прямоугольник 1"/>
          <p:cNvSpPr>
            <a:spLocks noChangeArrowheads="1"/>
          </p:cNvSpPr>
          <p:nvPr/>
        </p:nvSpPr>
        <p:spPr bwMode="auto">
          <a:xfrm>
            <a:off x="179388" y="5705475"/>
            <a:ext cx="8821737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400"/>
              <a:t>Время возникновения надежной положительной реакции для ИФА тест-систем первого (1), второго (2), третьего (3) и четвертого (4) поколений, методов ПЦР-диагностики (N). АГ — антиген ВИЧ p24, АТ — антитела к ВИЧ, E —эклипс-фаза, ранняя стадия внутриклеточной репликации вируса.</a:t>
            </a:r>
            <a:br>
              <a:rPr lang="ru-RU" altLang="ru-RU" sz="1400"/>
            </a:br>
            <a:r>
              <a:rPr lang="ru-RU" altLang="ru-RU" sz="1400"/>
              <a:t>По Cornett JK, Kirn TJ, Clin Infect Dis. 2013 May 10. Адаптация: arvt.ru.</a:t>
            </a:r>
          </a:p>
        </p:txBody>
      </p:sp>
    </p:spTree>
    <p:extLst>
      <p:ext uri="{BB962C8B-B14F-4D97-AF65-F5344CB8AC3E}">
        <p14:creationId xmlns:p14="http://schemas.microsoft.com/office/powerpoint/2010/main" val="401474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Период «окна» для тестов 4 поколения (</a:t>
            </a:r>
            <a:r>
              <a:rPr lang="ru-RU" dirty="0" err="1" smtClean="0"/>
              <a:t>Ag</a:t>
            </a:r>
            <a:r>
              <a:rPr lang="ru-RU" dirty="0" smtClean="0"/>
              <a:t>/</a:t>
            </a:r>
            <a:r>
              <a:rPr lang="ru-RU" dirty="0" err="1" smtClean="0"/>
              <a:t>At</a:t>
            </a:r>
            <a:r>
              <a:rPr lang="ru-RU" dirty="0" smtClean="0"/>
              <a:t> </a:t>
            </a:r>
            <a:r>
              <a:rPr lang="ru-RU" dirty="0" err="1" smtClean="0"/>
              <a:t>Combo</a:t>
            </a:r>
            <a:r>
              <a:rPr lang="ru-RU" dirty="0" smtClean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412875"/>
            <a:ext cx="8928100" cy="5445125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Тест-системы 4 поколения: антитела к ВИЧ + вирусный белок р24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ru-RU" sz="2500" dirty="0" smtClean="0"/>
              <a:t>14 дней </a:t>
            </a:r>
            <a:r>
              <a:rPr lang="en-US" sz="2500" dirty="0" smtClean="0">
                <a:hlinkClick r:id="rId2"/>
              </a:rPr>
              <a:t>http://www.ncbi.nlm.nih.gov/pubmed/15542143</a:t>
            </a:r>
            <a:endParaRPr lang="ru-RU" sz="25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ru-RU" sz="2500" dirty="0" smtClean="0"/>
              <a:t>17-18 дней </a:t>
            </a:r>
            <a:r>
              <a:rPr lang="en-US" sz="2500" dirty="0" smtClean="0">
                <a:hlinkClick r:id="rId3"/>
              </a:rPr>
              <a:t>http://www.ncbi.nlm.nih.gov/pubmed/18190290</a:t>
            </a:r>
            <a:endParaRPr lang="ru-RU" sz="25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ru-RU" sz="2500" dirty="0" smtClean="0"/>
              <a:t>3-4 недели </a:t>
            </a:r>
            <a:r>
              <a:rPr lang="en-US" sz="2500" dirty="0" smtClean="0">
                <a:hlinkClick r:id="rId4"/>
              </a:rPr>
              <a:t>http://www.ncbi.nlm.nih.gov/pubmed/15067862</a:t>
            </a:r>
            <a:endParaRPr lang="ru-RU" sz="25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ru-RU" sz="2500" dirty="0" smtClean="0"/>
              <a:t>Один месяц </a:t>
            </a:r>
            <a:r>
              <a:rPr lang="en-US" sz="2500" dirty="0" smtClean="0">
                <a:hlinkClick r:id="rId5"/>
              </a:rPr>
              <a:t>http://www.bhiva.org/documents/Guidelines/Dont%20Forget%20the%20Children/DFTC.pdf</a:t>
            </a:r>
            <a:endParaRPr lang="ru-RU" sz="25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Большинство экспертов в мире считают срок в 6 недель </a:t>
            </a:r>
            <a:br>
              <a:rPr lang="ru-RU" dirty="0" smtClean="0"/>
            </a:br>
            <a:r>
              <a:rPr lang="ru-RU" dirty="0" smtClean="0"/>
              <a:t>для ИФА 4 поколения в условиях лаборатории совершенно достаточным для исключения ВИЧ-инфекции. Например, </a:t>
            </a:r>
            <a:r>
              <a:rPr lang="ru-RU" u="sng" dirty="0" smtClean="0">
                <a:hlinkClick r:id="rId6"/>
              </a:rPr>
              <a:t>Всемирная организация здравоохранения, ВОЗ, Информационный бюллетень № 360, декабрь 2014 года</a:t>
            </a:r>
            <a:r>
              <a:rPr lang="ru-RU" u="sng" dirty="0" smtClean="0"/>
              <a:t> </a:t>
            </a:r>
            <a:r>
              <a:rPr lang="ru-RU" b="1" dirty="0" smtClean="0"/>
              <a:t>Даже самые консервативные руководства </a:t>
            </a:r>
            <a:br>
              <a:rPr lang="ru-RU" b="1" dirty="0" smtClean="0"/>
            </a:br>
            <a:r>
              <a:rPr lang="ru-RU" b="1" dirty="0" smtClean="0"/>
              <a:t>не рассматривают целесообразность повторного тестирования после 12 недель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i="1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В РФ: АТ к ВИЧ появляются у 90-95 % инфицированных </a:t>
            </a:r>
            <a:br>
              <a:rPr lang="ru-RU" i="1" dirty="0" smtClean="0"/>
            </a:br>
            <a:r>
              <a:rPr lang="ru-RU" i="1" dirty="0" smtClean="0"/>
              <a:t>в течение 3 мес. после заражения, у 5-9% через 6 мес. и 0,5-1% в более поздние сроки </a:t>
            </a:r>
            <a:r>
              <a:rPr lang="ru-RU" sz="2300" i="1" dirty="0" smtClean="0"/>
              <a:t>[Кожемякин Л.А. и др., 1990] цитата из книги </a:t>
            </a:r>
            <a:r>
              <a:rPr lang="ru-RU" sz="2300" b="1" dirty="0" smtClean="0"/>
              <a:t>«Клиническая оценка результатов лабораторных исследований», М, 2000г.</a:t>
            </a:r>
            <a:endParaRPr lang="ru-RU" sz="2300" dirty="0" smtClean="0"/>
          </a:p>
        </p:txBody>
      </p:sp>
    </p:spTree>
    <p:extLst>
      <p:ext uri="{BB962C8B-B14F-4D97-AF65-F5344CB8AC3E}">
        <p14:creationId xmlns:p14="http://schemas.microsoft.com/office/powerpoint/2010/main" val="17239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9281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mtClean="0"/>
              <a:t>Профилактический курс АРВТ </a:t>
            </a:r>
            <a:br>
              <a:rPr lang="ru-RU" altLang="ru-RU" smtClean="0"/>
            </a:br>
            <a:r>
              <a:rPr lang="ru-RU" altLang="ru-RU" smtClean="0"/>
              <a:t>во время родов проводится:</a:t>
            </a:r>
          </a:p>
        </p:txBody>
      </p:sp>
      <p:sp>
        <p:nvSpPr>
          <p:cNvPr id="47107" name="Объект 2"/>
          <p:cNvSpPr>
            <a:spLocks noGrp="1"/>
          </p:cNvSpPr>
          <p:nvPr>
            <p:ph idx="1"/>
          </p:nvPr>
        </p:nvSpPr>
        <p:spPr>
          <a:xfrm>
            <a:off x="0" y="1495425"/>
            <a:ext cx="91440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ru-RU" altLang="ru-RU" smtClean="0"/>
              <a:t>… при наличии эпидемиологических показаний:</a:t>
            </a:r>
          </a:p>
          <a:p>
            <a:pPr lvl="1">
              <a:buFont typeface="Arial" charset="0"/>
              <a:buChar char="–"/>
              <a:defRPr/>
            </a:pPr>
            <a:r>
              <a:rPr lang="ru-RU" altLang="ru-RU" smtClean="0"/>
              <a:t>невозможность проведения экспресс-тестирования или … получения результатов стандартного теста на антитела к ВИЧ у роженицы;</a:t>
            </a:r>
          </a:p>
          <a:p>
            <a:pPr lvl="1">
              <a:buFont typeface="Arial" charset="0"/>
              <a:buChar char="–"/>
              <a:defRPr/>
            </a:pPr>
            <a:r>
              <a:rPr lang="ru-RU" altLang="ru-RU" smtClean="0"/>
              <a:t>наличие … в период настоящей беременности … употребления ПАВ или полового контакта с партнером с ВИЧ-инфекцией;</a:t>
            </a:r>
          </a:p>
          <a:p>
            <a:pPr lvl="1">
              <a:buFont typeface="Arial" charset="0"/>
              <a:buChar char="–"/>
              <a:defRPr/>
            </a:pPr>
            <a:r>
              <a:rPr lang="ru-RU" altLang="ru-RU" smtClean="0"/>
              <a:t>при отрицательном результате обследования на ВИЧ-инфекцию, если </a:t>
            </a:r>
            <a:r>
              <a:rPr lang="ru-RU" altLang="ru-RU" b="1" smtClean="0">
                <a:solidFill>
                  <a:srgbClr val="FF0000"/>
                </a:solidFill>
              </a:rPr>
              <a:t>с момента последнего … употребления ПАВ </a:t>
            </a:r>
            <a:r>
              <a:rPr lang="ru-RU" altLang="ru-RU" smtClean="0"/>
              <a:t>или </a:t>
            </a:r>
            <a:r>
              <a:rPr lang="ru-RU" altLang="ru-RU" b="1" smtClean="0">
                <a:solidFill>
                  <a:srgbClr val="FF0000"/>
                </a:solidFill>
              </a:rPr>
              <a:t>полового контакта с ВИЧ-инфицированным партнером прошло менее 12 нед.</a:t>
            </a:r>
          </a:p>
        </p:txBody>
      </p:sp>
    </p:spTree>
    <p:extLst>
      <p:ext uri="{BB962C8B-B14F-4D97-AF65-F5344CB8AC3E}">
        <p14:creationId xmlns:p14="http://schemas.microsoft.com/office/powerpoint/2010/main" val="28433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mtClean="0"/>
              <a:t>Показания к назначению АРВ профилактики новорожденному</a:t>
            </a:r>
          </a:p>
        </p:txBody>
      </p:sp>
      <p:sp>
        <p:nvSpPr>
          <p:cNvPr id="48131" name="Объект 2"/>
          <p:cNvSpPr>
            <a:spLocks noGrp="1"/>
          </p:cNvSpPr>
          <p:nvPr>
            <p:ph idx="1"/>
          </p:nvPr>
        </p:nvSpPr>
        <p:spPr>
          <a:xfrm>
            <a:off x="107950" y="1484313"/>
            <a:ext cx="8856663" cy="4525962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  <a:defRPr/>
            </a:pPr>
            <a:r>
              <a:rPr lang="ru-RU" altLang="ru-RU" sz="2400" smtClean="0"/>
              <a:t>Если он рожден женщиной с ВИЧ-инфекцией, положительным результатом экспресс-тестирования на антитела к ВИЧ в родах, неизвестным ВИЧ-статусом: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sz="2400" smtClean="0"/>
              <a:t>а) возраст новорожденного не более 72 часов (3 суток) жизни при отсутствии вскармливания материнским молоком;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sz="2400" smtClean="0"/>
              <a:t>б) при наличии вскармливания материнским молоком - период не более 72 часов с момента последнего вскармливания (при условии его последующей отмены);</a:t>
            </a:r>
          </a:p>
          <a:p>
            <a:pPr>
              <a:buFont typeface="Arial" charset="0"/>
              <a:buChar char="•"/>
              <a:defRPr/>
            </a:pPr>
            <a:r>
              <a:rPr lang="ru-RU" altLang="ru-RU" sz="2400" smtClean="0"/>
              <a:t>в) эпидемиологические показания:</a:t>
            </a:r>
          </a:p>
          <a:p>
            <a:pPr lvl="1">
              <a:buFont typeface="Arial" charset="0"/>
              <a:buChar char="–"/>
              <a:defRPr/>
            </a:pPr>
            <a:r>
              <a:rPr lang="ru-RU" altLang="ru-RU" sz="2000" smtClean="0"/>
              <a:t>неизвестный ВИЧ-статус матери, употребляющей ПАВ или имеющей половой контакт с ВИЧ-инфицированным партнером;</a:t>
            </a:r>
          </a:p>
          <a:p>
            <a:pPr lvl="1">
              <a:buFont typeface="Arial" charset="0"/>
              <a:buChar char="–"/>
              <a:defRPr/>
            </a:pPr>
            <a:r>
              <a:rPr lang="ru-RU" altLang="ru-RU" sz="2000" b="1" smtClean="0">
                <a:solidFill>
                  <a:srgbClr val="FF0000"/>
                </a:solidFill>
              </a:rPr>
              <a:t>отрицательный результат обследования матери на ВИЧ-инфекцию, </a:t>
            </a:r>
            <a:br>
              <a:rPr lang="ru-RU" altLang="ru-RU" sz="2000" b="1" smtClean="0">
                <a:solidFill>
                  <a:srgbClr val="FF0000"/>
                </a:solidFill>
              </a:rPr>
            </a:br>
            <a:r>
              <a:rPr lang="ru-RU" altLang="ru-RU" sz="2000" b="1" smtClean="0">
                <a:solidFill>
                  <a:srgbClr val="FF0000"/>
                </a:solidFill>
              </a:rPr>
              <a:t>в течение последних 12 недель употребляющей ПАВ или имеющей половой контакт с партнером с ВИЧ-инфекцией</a:t>
            </a:r>
          </a:p>
        </p:txBody>
      </p:sp>
    </p:spTree>
    <p:extLst>
      <p:ext uri="{BB962C8B-B14F-4D97-AF65-F5344CB8AC3E}">
        <p14:creationId xmlns:p14="http://schemas.microsoft.com/office/powerpoint/2010/main" val="139261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Материнского счастья!</a:t>
            </a:r>
            <a:endParaRPr lang="ru-RU" dirty="0"/>
          </a:p>
        </p:txBody>
      </p:sp>
      <p:pic>
        <p:nvPicPr>
          <p:cNvPr id="31746" name="Picture 2" descr="https://encrypted-tbn2.gstatic.com/images?q=tbn:ANd9GcRzn8igvxNlUxmZpAC1Nw3hCEQA1ZdiaYnVWoN295QwVfkVVbfG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628800"/>
            <a:ext cx="3600400" cy="45642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297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</a:t>
            </a:r>
            <a:r>
              <a:rPr lang="ru-RU" dirty="0" err="1" smtClean="0"/>
              <a:t>вич</a:t>
            </a:r>
            <a:r>
              <a:rPr lang="ru-RU" dirty="0" smtClean="0"/>
              <a:t> и гепатиты </a:t>
            </a:r>
            <a:br>
              <a:rPr lang="ru-RU" dirty="0" smtClean="0"/>
            </a:br>
            <a:r>
              <a:rPr lang="ru-RU" dirty="0" smtClean="0"/>
              <a:t>влияют на организм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49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ВИЧ и вируса гепатита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864032"/>
              </p:ext>
            </p:extLst>
          </p:nvPr>
        </p:nvGraphicFramePr>
        <p:xfrm>
          <a:off x="179511" y="1600200"/>
          <a:ext cx="8784980" cy="51541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7"/>
                <a:gridCol w="2448273"/>
                <a:gridCol w="2196245"/>
                <a:gridCol w="2196245"/>
              </a:tblGrid>
              <a:tr h="727563">
                <a:tc>
                  <a:txBody>
                    <a:bodyPr/>
                    <a:lstStyle/>
                    <a:p>
                      <a:r>
                        <a:rPr lang="ru-RU" dirty="0" smtClean="0"/>
                        <a:t>Свойство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Вирус иммунодефицита человека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Вирус гепатита 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Вирус</a:t>
                      </a:r>
                      <a:r>
                        <a:rPr lang="ru-RU" baseline="0" dirty="0" smtClean="0"/>
                        <a:t> гепатита В</a:t>
                      </a:r>
                      <a:endParaRPr lang="ru-RU" dirty="0"/>
                    </a:p>
                  </a:txBody>
                  <a:tcPr/>
                </a:tc>
              </a:tr>
              <a:tr h="1039376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 избирательность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Поражает только клетки, имеющие</a:t>
                      </a:r>
                      <a:r>
                        <a:rPr lang="ru-RU" baseline="0" dirty="0" smtClean="0"/>
                        <a:t> маркер </a:t>
                      </a:r>
                      <a:r>
                        <a:rPr lang="en-US" baseline="0" dirty="0" smtClean="0"/>
                        <a:t>CD4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Поражает</a:t>
                      </a:r>
                      <a:r>
                        <a:rPr lang="ru-RU" baseline="0" dirty="0" smtClean="0"/>
                        <a:t> преимущественно </a:t>
                      </a:r>
                      <a:br>
                        <a:rPr lang="ru-RU" baseline="0" dirty="0" smtClean="0"/>
                      </a:br>
                      <a:r>
                        <a:rPr lang="ru-RU" baseline="0" dirty="0" smtClean="0"/>
                        <a:t>клетки печени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Поражает</a:t>
                      </a:r>
                      <a:r>
                        <a:rPr lang="ru-RU" baseline="0" dirty="0" smtClean="0"/>
                        <a:t> преимущественно </a:t>
                      </a:r>
                      <a:br>
                        <a:rPr lang="ru-RU" baseline="0" dirty="0" smtClean="0"/>
                      </a:br>
                      <a:r>
                        <a:rPr lang="ru-RU" baseline="0" dirty="0" smtClean="0"/>
                        <a:t>клетки печени</a:t>
                      </a:r>
                      <a:endParaRPr lang="ru-RU" dirty="0" smtClean="0"/>
                    </a:p>
                  </a:txBody>
                  <a:tcPr/>
                </a:tc>
              </a:tr>
              <a:tr h="1351188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Способность</a:t>
                      </a:r>
                      <a:r>
                        <a:rPr lang="ru-RU" baseline="0" dirty="0" smtClean="0"/>
                        <a:t> к мутациям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Высокая, что позволяет избегать</a:t>
                      </a:r>
                      <a:r>
                        <a:rPr lang="ru-RU" baseline="0" dirty="0" smtClean="0"/>
                        <a:t> контроля со стороны иммунной системы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Высокая, что позволяет избегать</a:t>
                      </a:r>
                      <a:r>
                        <a:rPr lang="ru-RU" baseline="0" dirty="0" smtClean="0"/>
                        <a:t> контроля со стороны иммунной системы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Невысокая,</a:t>
                      </a:r>
                      <a:r>
                        <a:rPr lang="ru-RU" baseline="0" dirty="0" smtClean="0"/>
                        <a:t> поэтому в 95% случаев заболевание заканчивается самоизлечением</a:t>
                      </a:r>
                      <a:endParaRPr lang="ru-RU" dirty="0"/>
                    </a:p>
                  </a:txBody>
                  <a:tcPr/>
                </a:tc>
              </a:tr>
              <a:tr h="1663001">
                <a:tc>
                  <a:txBody>
                    <a:bodyPr/>
                    <a:lstStyle/>
                    <a:p>
                      <a:r>
                        <a:rPr lang="ru-RU" dirty="0" smtClean="0"/>
                        <a:t>Внедрение в геном хозяина, способность</a:t>
                      </a:r>
                      <a:r>
                        <a:rPr lang="ru-RU" baseline="0" dirty="0" smtClean="0"/>
                        <a:t> к сохранению без размножения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Внедряет свой геном в геном клетки-хозяина</a:t>
                      </a:r>
                      <a:r>
                        <a:rPr lang="ru-RU" baseline="0" dirty="0" smtClean="0"/>
                        <a:t> и может </a:t>
                      </a:r>
                      <a:r>
                        <a:rPr lang="ru-RU" dirty="0" smtClean="0"/>
                        <a:t>сохраняться в клетках «памяти» на протяжении всей жизни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</a:t>
                      </a:r>
                      <a:r>
                        <a:rPr lang="ru-RU" baseline="0" dirty="0" smtClean="0"/>
                        <a:t> в</a:t>
                      </a:r>
                      <a:r>
                        <a:rPr lang="ru-RU" dirty="0" smtClean="0"/>
                        <a:t>недряет свой геном в геном клетки-хозяина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Внедряет свой геном в геном клетки-хозяина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55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ru-RU" dirty="0" smtClean="0"/>
              <a:t>Этапы жизни </a:t>
            </a:r>
            <a:r>
              <a:rPr lang="ru-RU" dirty="0" smtClean="0"/>
              <a:t>вируса</a:t>
            </a:r>
          </a:p>
        </p:txBody>
      </p:sp>
      <p:sp>
        <p:nvSpPr>
          <p:cNvPr id="33852" name="Oval 6"/>
          <p:cNvSpPr>
            <a:spLocks noChangeArrowheads="1"/>
          </p:cNvSpPr>
          <p:nvPr/>
        </p:nvSpPr>
        <p:spPr bwMode="auto">
          <a:xfrm>
            <a:off x="395288" y="1989138"/>
            <a:ext cx="1584325" cy="12954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translucentPowder">
            <a:bevelT w="762000" h="3810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53" name="Oval 7"/>
          <p:cNvSpPr>
            <a:spLocks noChangeArrowheads="1"/>
          </p:cNvSpPr>
          <p:nvPr/>
        </p:nvSpPr>
        <p:spPr bwMode="auto">
          <a:xfrm>
            <a:off x="971551" y="2565401"/>
            <a:ext cx="792163" cy="6477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translucentPowder">
            <a:bevelT w="381000" h="1905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51" name="AutoShape 8"/>
          <p:cNvSpPr>
            <a:spLocks noChangeArrowheads="1"/>
          </p:cNvSpPr>
          <p:nvPr/>
        </p:nvSpPr>
        <p:spPr bwMode="auto">
          <a:xfrm>
            <a:off x="611188" y="184467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8" name="Oval 10"/>
          <p:cNvSpPr>
            <a:spLocks noChangeArrowheads="1"/>
          </p:cNvSpPr>
          <p:nvPr/>
        </p:nvSpPr>
        <p:spPr bwMode="auto">
          <a:xfrm>
            <a:off x="2411413" y="2854325"/>
            <a:ext cx="1584325" cy="12954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translucentPowder">
            <a:bevelT w="762000" h="3810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9" name="Oval 11"/>
          <p:cNvSpPr>
            <a:spLocks noChangeArrowheads="1"/>
          </p:cNvSpPr>
          <p:nvPr/>
        </p:nvSpPr>
        <p:spPr bwMode="auto">
          <a:xfrm>
            <a:off x="2987676" y="3430588"/>
            <a:ext cx="792163" cy="6477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translucentPowder">
            <a:bevelT w="381000" h="1905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7" name="AutoShape 12"/>
          <p:cNvSpPr>
            <a:spLocks noChangeArrowheads="1"/>
          </p:cNvSpPr>
          <p:nvPr/>
        </p:nvSpPr>
        <p:spPr bwMode="auto">
          <a:xfrm>
            <a:off x="2771776" y="3214688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4" name="Oval 15"/>
          <p:cNvSpPr>
            <a:spLocks noChangeArrowheads="1"/>
          </p:cNvSpPr>
          <p:nvPr/>
        </p:nvSpPr>
        <p:spPr bwMode="auto">
          <a:xfrm>
            <a:off x="468313" y="4076700"/>
            <a:ext cx="1584325" cy="12954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translucentPowder">
            <a:bevelT w="762000" h="3810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5" name="Oval 16"/>
          <p:cNvSpPr>
            <a:spLocks noChangeArrowheads="1"/>
          </p:cNvSpPr>
          <p:nvPr/>
        </p:nvSpPr>
        <p:spPr bwMode="auto">
          <a:xfrm>
            <a:off x="1044576" y="4652963"/>
            <a:ext cx="792163" cy="6477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translucentPowder">
            <a:bevelT w="381000" h="1905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2" name="AutoShape 17"/>
          <p:cNvSpPr>
            <a:spLocks noChangeArrowheads="1"/>
          </p:cNvSpPr>
          <p:nvPr/>
        </p:nvSpPr>
        <p:spPr bwMode="auto">
          <a:xfrm>
            <a:off x="1187451" y="479742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3" name="AutoShape 18"/>
          <p:cNvSpPr>
            <a:spLocks noChangeArrowheads="1"/>
          </p:cNvSpPr>
          <p:nvPr/>
        </p:nvSpPr>
        <p:spPr bwMode="auto">
          <a:xfrm>
            <a:off x="827088" y="443706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4" name="AutoShape 19"/>
          <p:cNvSpPr>
            <a:spLocks noChangeArrowheads="1"/>
          </p:cNvSpPr>
          <p:nvPr/>
        </p:nvSpPr>
        <p:spPr bwMode="auto">
          <a:xfrm>
            <a:off x="900113" y="486886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5" name="AutoShape 20"/>
          <p:cNvSpPr>
            <a:spLocks noChangeArrowheads="1"/>
          </p:cNvSpPr>
          <p:nvPr/>
        </p:nvSpPr>
        <p:spPr bwMode="auto">
          <a:xfrm>
            <a:off x="539751" y="4508500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6" name="AutoShape 21"/>
          <p:cNvSpPr>
            <a:spLocks noChangeArrowheads="1"/>
          </p:cNvSpPr>
          <p:nvPr/>
        </p:nvSpPr>
        <p:spPr bwMode="auto">
          <a:xfrm>
            <a:off x="971551" y="4148138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7" name="AutoShape 22"/>
          <p:cNvSpPr>
            <a:spLocks noChangeArrowheads="1"/>
          </p:cNvSpPr>
          <p:nvPr/>
        </p:nvSpPr>
        <p:spPr bwMode="auto">
          <a:xfrm>
            <a:off x="1331913" y="422116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8" name="AutoShape 23"/>
          <p:cNvSpPr>
            <a:spLocks noChangeArrowheads="1"/>
          </p:cNvSpPr>
          <p:nvPr/>
        </p:nvSpPr>
        <p:spPr bwMode="auto">
          <a:xfrm>
            <a:off x="1042988" y="443706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9" name="AutoShape 24"/>
          <p:cNvSpPr>
            <a:spLocks noChangeArrowheads="1"/>
          </p:cNvSpPr>
          <p:nvPr/>
        </p:nvSpPr>
        <p:spPr bwMode="auto">
          <a:xfrm>
            <a:off x="1547813" y="443706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0" name="AutoShape 25"/>
          <p:cNvSpPr>
            <a:spLocks noChangeArrowheads="1"/>
          </p:cNvSpPr>
          <p:nvPr/>
        </p:nvSpPr>
        <p:spPr bwMode="auto">
          <a:xfrm>
            <a:off x="611188" y="479742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1" name="AutoShape 26"/>
          <p:cNvSpPr>
            <a:spLocks noChangeArrowheads="1"/>
          </p:cNvSpPr>
          <p:nvPr/>
        </p:nvSpPr>
        <p:spPr bwMode="auto">
          <a:xfrm>
            <a:off x="1547813" y="479742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2" name="AutoShape 27"/>
          <p:cNvSpPr>
            <a:spLocks noChangeArrowheads="1"/>
          </p:cNvSpPr>
          <p:nvPr/>
        </p:nvSpPr>
        <p:spPr bwMode="auto">
          <a:xfrm>
            <a:off x="1258888" y="458152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43" name="AutoShape 28"/>
          <p:cNvSpPr>
            <a:spLocks noChangeArrowheads="1"/>
          </p:cNvSpPr>
          <p:nvPr/>
        </p:nvSpPr>
        <p:spPr bwMode="auto">
          <a:xfrm>
            <a:off x="1692276" y="458152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9" name="Oval 31"/>
          <p:cNvSpPr>
            <a:spLocks noChangeArrowheads="1"/>
          </p:cNvSpPr>
          <p:nvPr/>
        </p:nvSpPr>
        <p:spPr bwMode="auto">
          <a:xfrm>
            <a:off x="2411413" y="5518150"/>
            <a:ext cx="1368425" cy="10795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translucentPowder">
            <a:bevelT w="762000" h="3810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30" name="Oval 32"/>
          <p:cNvSpPr>
            <a:spLocks noChangeArrowheads="1"/>
          </p:cNvSpPr>
          <p:nvPr/>
        </p:nvSpPr>
        <p:spPr bwMode="auto">
          <a:xfrm>
            <a:off x="2909147" y="5998369"/>
            <a:ext cx="684213" cy="53975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translucentPowder">
            <a:bevelT w="381000" h="1905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07" name="Freeform 33"/>
          <p:cNvSpPr>
            <a:spLocks/>
          </p:cNvSpPr>
          <p:nvPr/>
        </p:nvSpPr>
        <p:spPr bwMode="auto">
          <a:xfrm>
            <a:off x="3341688" y="5364163"/>
            <a:ext cx="619125" cy="682625"/>
          </a:xfrm>
          <a:custGeom>
            <a:avLst/>
            <a:gdLst>
              <a:gd name="T0" fmla="*/ 0 w 390"/>
              <a:gd name="T1" fmla="*/ 123 h 430"/>
              <a:gd name="T2" fmla="*/ 46 w 390"/>
              <a:gd name="T3" fmla="*/ 114 h 430"/>
              <a:gd name="T4" fmla="*/ 102 w 390"/>
              <a:gd name="T5" fmla="*/ 77 h 430"/>
              <a:gd name="T6" fmla="*/ 186 w 390"/>
              <a:gd name="T7" fmla="*/ 114 h 430"/>
              <a:gd name="T8" fmla="*/ 241 w 390"/>
              <a:gd name="T9" fmla="*/ 58 h 430"/>
              <a:gd name="T10" fmla="*/ 251 w 390"/>
              <a:gd name="T11" fmla="*/ 114 h 430"/>
              <a:gd name="T12" fmla="*/ 316 w 390"/>
              <a:gd name="T13" fmla="*/ 123 h 430"/>
              <a:gd name="T14" fmla="*/ 372 w 390"/>
              <a:gd name="T15" fmla="*/ 132 h 430"/>
              <a:gd name="T16" fmla="*/ 260 w 390"/>
              <a:gd name="T17" fmla="*/ 207 h 430"/>
              <a:gd name="T18" fmla="*/ 390 w 390"/>
              <a:gd name="T19" fmla="*/ 281 h 430"/>
              <a:gd name="T20" fmla="*/ 307 w 390"/>
              <a:gd name="T21" fmla="*/ 327 h 430"/>
              <a:gd name="T22" fmla="*/ 260 w 390"/>
              <a:gd name="T23" fmla="*/ 392 h 430"/>
              <a:gd name="T24" fmla="*/ 269 w 390"/>
              <a:gd name="T25" fmla="*/ 430 h 43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90"/>
              <a:gd name="T40" fmla="*/ 0 h 430"/>
              <a:gd name="T41" fmla="*/ 390 w 390"/>
              <a:gd name="T42" fmla="*/ 430 h 43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90" h="430">
                <a:moveTo>
                  <a:pt x="0" y="123"/>
                </a:moveTo>
                <a:cubicBezTo>
                  <a:pt x="15" y="120"/>
                  <a:pt x="32" y="120"/>
                  <a:pt x="46" y="114"/>
                </a:cubicBezTo>
                <a:cubicBezTo>
                  <a:pt x="66" y="105"/>
                  <a:pt x="102" y="77"/>
                  <a:pt x="102" y="77"/>
                </a:cubicBezTo>
                <a:cubicBezTo>
                  <a:pt x="132" y="87"/>
                  <a:pt x="156" y="103"/>
                  <a:pt x="186" y="114"/>
                </a:cubicBezTo>
                <a:cubicBezTo>
                  <a:pt x="193" y="107"/>
                  <a:pt x="326" y="0"/>
                  <a:pt x="241" y="58"/>
                </a:cubicBezTo>
                <a:cubicBezTo>
                  <a:pt x="244" y="77"/>
                  <a:pt x="237" y="102"/>
                  <a:pt x="251" y="114"/>
                </a:cubicBezTo>
                <a:cubicBezTo>
                  <a:pt x="268" y="128"/>
                  <a:pt x="294" y="120"/>
                  <a:pt x="316" y="123"/>
                </a:cubicBezTo>
                <a:cubicBezTo>
                  <a:pt x="335" y="126"/>
                  <a:pt x="353" y="129"/>
                  <a:pt x="372" y="132"/>
                </a:cubicBezTo>
                <a:cubicBezTo>
                  <a:pt x="338" y="166"/>
                  <a:pt x="304" y="191"/>
                  <a:pt x="260" y="207"/>
                </a:cubicBezTo>
                <a:cubicBezTo>
                  <a:pt x="300" y="236"/>
                  <a:pt x="343" y="266"/>
                  <a:pt x="390" y="281"/>
                </a:cubicBezTo>
                <a:cubicBezTo>
                  <a:pt x="352" y="293"/>
                  <a:pt x="336" y="298"/>
                  <a:pt x="307" y="327"/>
                </a:cubicBezTo>
                <a:cubicBezTo>
                  <a:pt x="292" y="368"/>
                  <a:pt x="303" y="378"/>
                  <a:pt x="260" y="392"/>
                </a:cubicBezTo>
                <a:cubicBezTo>
                  <a:pt x="249" y="427"/>
                  <a:pt x="242" y="415"/>
                  <a:pt x="269" y="430"/>
                </a:cubicBezTo>
              </a:path>
            </a:pathLst>
          </a:cu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 prstMaterial="dkEdge">
            <a:bevelT w="762000" h="381000"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08" name="AutoShape 34"/>
          <p:cNvSpPr>
            <a:spLocks noChangeArrowheads="1"/>
          </p:cNvSpPr>
          <p:nvPr/>
        </p:nvSpPr>
        <p:spPr bwMode="auto">
          <a:xfrm>
            <a:off x="2914650" y="602297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09" name="AutoShape 35"/>
          <p:cNvSpPr>
            <a:spLocks noChangeArrowheads="1"/>
          </p:cNvSpPr>
          <p:nvPr/>
        </p:nvSpPr>
        <p:spPr bwMode="auto">
          <a:xfrm>
            <a:off x="2554288" y="566261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0" name="AutoShape 36"/>
          <p:cNvSpPr>
            <a:spLocks noChangeArrowheads="1"/>
          </p:cNvSpPr>
          <p:nvPr/>
        </p:nvSpPr>
        <p:spPr bwMode="auto">
          <a:xfrm>
            <a:off x="2698750" y="580707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1" name="AutoShape 37"/>
          <p:cNvSpPr>
            <a:spLocks noChangeArrowheads="1"/>
          </p:cNvSpPr>
          <p:nvPr/>
        </p:nvSpPr>
        <p:spPr bwMode="auto">
          <a:xfrm>
            <a:off x="3346450" y="544671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2" name="AutoShape 38"/>
          <p:cNvSpPr>
            <a:spLocks noChangeArrowheads="1"/>
          </p:cNvSpPr>
          <p:nvPr/>
        </p:nvSpPr>
        <p:spPr bwMode="auto">
          <a:xfrm>
            <a:off x="3635375" y="5302250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3" name="AutoShape 39"/>
          <p:cNvSpPr>
            <a:spLocks noChangeArrowheads="1"/>
          </p:cNvSpPr>
          <p:nvPr/>
        </p:nvSpPr>
        <p:spPr bwMode="auto">
          <a:xfrm>
            <a:off x="3346450" y="5518150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4" name="AutoShape 40"/>
          <p:cNvSpPr>
            <a:spLocks noChangeArrowheads="1"/>
          </p:cNvSpPr>
          <p:nvPr/>
        </p:nvSpPr>
        <p:spPr bwMode="auto">
          <a:xfrm>
            <a:off x="2914650" y="5589588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5" name="AutoShape 41"/>
          <p:cNvSpPr>
            <a:spLocks noChangeArrowheads="1"/>
          </p:cNvSpPr>
          <p:nvPr/>
        </p:nvSpPr>
        <p:spPr bwMode="auto">
          <a:xfrm>
            <a:off x="3275013" y="566261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6" name="AutoShape 42"/>
          <p:cNvSpPr>
            <a:spLocks noChangeArrowheads="1"/>
          </p:cNvSpPr>
          <p:nvPr/>
        </p:nvSpPr>
        <p:spPr bwMode="auto">
          <a:xfrm>
            <a:off x="3419475" y="587851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7" name="AutoShape 43"/>
          <p:cNvSpPr>
            <a:spLocks noChangeArrowheads="1"/>
          </p:cNvSpPr>
          <p:nvPr/>
        </p:nvSpPr>
        <p:spPr bwMode="auto">
          <a:xfrm>
            <a:off x="3706813" y="580707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8" name="AutoShape 44"/>
          <p:cNvSpPr>
            <a:spLocks noChangeArrowheads="1"/>
          </p:cNvSpPr>
          <p:nvPr/>
        </p:nvSpPr>
        <p:spPr bwMode="auto">
          <a:xfrm>
            <a:off x="3994150" y="587851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19" name="AutoShape 45"/>
          <p:cNvSpPr>
            <a:spLocks noChangeArrowheads="1"/>
          </p:cNvSpPr>
          <p:nvPr/>
        </p:nvSpPr>
        <p:spPr bwMode="auto">
          <a:xfrm>
            <a:off x="3490913" y="5662613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0" name="AutoShape 46"/>
          <p:cNvSpPr>
            <a:spLocks noChangeArrowheads="1"/>
          </p:cNvSpPr>
          <p:nvPr/>
        </p:nvSpPr>
        <p:spPr bwMode="auto">
          <a:xfrm>
            <a:off x="3851275" y="5589588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1" name="AutoShape 47"/>
          <p:cNvSpPr>
            <a:spLocks noChangeArrowheads="1"/>
          </p:cNvSpPr>
          <p:nvPr/>
        </p:nvSpPr>
        <p:spPr bwMode="auto">
          <a:xfrm>
            <a:off x="3419475" y="5157788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2" name="AutoShape 48"/>
          <p:cNvSpPr>
            <a:spLocks noChangeArrowheads="1"/>
          </p:cNvSpPr>
          <p:nvPr/>
        </p:nvSpPr>
        <p:spPr bwMode="auto">
          <a:xfrm>
            <a:off x="4067175" y="5302250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3" name="AutoShape 49"/>
          <p:cNvSpPr>
            <a:spLocks noChangeArrowheads="1"/>
          </p:cNvSpPr>
          <p:nvPr/>
        </p:nvSpPr>
        <p:spPr bwMode="auto">
          <a:xfrm>
            <a:off x="2627313" y="602297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4" name="AutoShape 50"/>
          <p:cNvSpPr>
            <a:spLocks noChangeArrowheads="1"/>
          </p:cNvSpPr>
          <p:nvPr/>
        </p:nvSpPr>
        <p:spPr bwMode="auto">
          <a:xfrm>
            <a:off x="3130550" y="580707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5" name="AutoShape 51"/>
          <p:cNvSpPr>
            <a:spLocks noChangeArrowheads="1"/>
          </p:cNvSpPr>
          <p:nvPr/>
        </p:nvSpPr>
        <p:spPr bwMode="auto">
          <a:xfrm>
            <a:off x="2627313" y="580707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6" name="AutoShape 52"/>
          <p:cNvSpPr>
            <a:spLocks noChangeArrowheads="1"/>
          </p:cNvSpPr>
          <p:nvPr/>
        </p:nvSpPr>
        <p:spPr bwMode="auto">
          <a:xfrm>
            <a:off x="2770188" y="6238875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7" name="AutoShape 53"/>
          <p:cNvSpPr>
            <a:spLocks noChangeArrowheads="1"/>
          </p:cNvSpPr>
          <p:nvPr/>
        </p:nvSpPr>
        <p:spPr bwMode="auto">
          <a:xfrm>
            <a:off x="3130550" y="6165850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828" name="AutoShape 54"/>
          <p:cNvSpPr>
            <a:spLocks noChangeArrowheads="1"/>
          </p:cNvSpPr>
          <p:nvPr/>
        </p:nvSpPr>
        <p:spPr bwMode="auto">
          <a:xfrm>
            <a:off x="3562350" y="5518150"/>
            <a:ext cx="215900" cy="2159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woPt" dir="t"/>
          </a:scene3d>
          <a:sp3d prstMaterial="dkEdge">
            <a:bevelT/>
          </a:sp3d>
        </p:spPr>
        <p:txBody>
          <a:bodyPr wrap="none" anchor="ctr"/>
          <a:lstStyle/>
          <a:p>
            <a:endParaRPr lang="ru-RU"/>
          </a:p>
        </p:txBody>
      </p:sp>
      <p:sp>
        <p:nvSpPr>
          <p:cNvPr id="33799" name="AutoShape 55"/>
          <p:cNvSpPr>
            <a:spLocks noChangeArrowheads="1"/>
          </p:cNvSpPr>
          <p:nvPr/>
        </p:nvSpPr>
        <p:spPr bwMode="auto">
          <a:xfrm rot="1715280">
            <a:off x="1979613" y="2852738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3800" name="AutoShape 56"/>
          <p:cNvSpPr>
            <a:spLocks noChangeArrowheads="1"/>
          </p:cNvSpPr>
          <p:nvPr/>
        </p:nvSpPr>
        <p:spPr bwMode="auto">
          <a:xfrm rot="8539962">
            <a:off x="2051050" y="3933825"/>
            <a:ext cx="431800" cy="360363"/>
          </a:xfrm>
          <a:prstGeom prst="rightArrow">
            <a:avLst>
              <a:gd name="adj1" fmla="val 50000"/>
              <a:gd name="adj2" fmla="val 29956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3801" name="AutoShape 57"/>
          <p:cNvSpPr>
            <a:spLocks noChangeArrowheads="1"/>
          </p:cNvSpPr>
          <p:nvPr/>
        </p:nvSpPr>
        <p:spPr bwMode="auto">
          <a:xfrm rot="1716154">
            <a:off x="1908175" y="53006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33802" name="Text Box 58"/>
          <p:cNvSpPr txBox="1">
            <a:spLocks noChangeArrowheads="1"/>
          </p:cNvSpPr>
          <p:nvPr/>
        </p:nvSpPr>
        <p:spPr bwMode="auto">
          <a:xfrm>
            <a:off x="2124075" y="1773238"/>
            <a:ext cx="6192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Шаг 1. Вирус находит нужную клетку и проникает в нее</a:t>
            </a:r>
          </a:p>
        </p:txBody>
      </p:sp>
      <p:sp>
        <p:nvSpPr>
          <p:cNvPr id="33803" name="Text Box 61"/>
          <p:cNvSpPr txBox="1">
            <a:spLocks noChangeArrowheads="1"/>
          </p:cNvSpPr>
          <p:nvPr/>
        </p:nvSpPr>
        <p:spPr bwMode="auto">
          <a:xfrm>
            <a:off x="4211638" y="2852738"/>
            <a:ext cx="46085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Шаг 2. </a:t>
            </a:r>
            <a:r>
              <a:rPr lang="ru-RU" sz="2400" dirty="0" smtClean="0"/>
              <a:t>Внедряет </a:t>
            </a:r>
            <a:r>
              <a:rPr lang="ru-RU" sz="2400" dirty="0"/>
              <a:t>в </a:t>
            </a:r>
            <a:r>
              <a:rPr lang="ru-RU" sz="2400" dirty="0" smtClean="0"/>
              <a:t>клетку </a:t>
            </a:r>
            <a:r>
              <a:rPr lang="ru-RU" sz="2400" dirty="0"/>
              <a:t>свою генетическую информацию</a:t>
            </a:r>
          </a:p>
        </p:txBody>
      </p:sp>
      <p:sp>
        <p:nvSpPr>
          <p:cNvPr id="33804" name="Text Box 62"/>
          <p:cNvSpPr txBox="1">
            <a:spLocks noChangeArrowheads="1"/>
          </p:cNvSpPr>
          <p:nvPr/>
        </p:nvSpPr>
        <p:spPr bwMode="auto">
          <a:xfrm>
            <a:off x="2339975" y="4113213"/>
            <a:ext cx="6553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Шаг 3. Клетка забывает о нормальной жизни и становится фабрикой по производству вирусов</a:t>
            </a:r>
          </a:p>
        </p:txBody>
      </p:sp>
      <p:sp>
        <p:nvSpPr>
          <p:cNvPr id="33805" name="Text Box 63"/>
          <p:cNvSpPr txBox="1">
            <a:spLocks noChangeArrowheads="1"/>
          </p:cNvSpPr>
          <p:nvPr/>
        </p:nvSpPr>
        <p:spPr bwMode="auto">
          <a:xfrm>
            <a:off x="4572000" y="5589588"/>
            <a:ext cx="4248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/>
              <a:t>Шаг 4. </a:t>
            </a:r>
            <a:r>
              <a:rPr lang="ru-RU" sz="2400" dirty="0" smtClean="0"/>
              <a:t>Клетка погибает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2357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85175" cy="1239838"/>
          </a:xfrm>
          <a:noFill/>
        </p:spPr>
        <p:txBody>
          <a:bodyPr/>
          <a:lstStyle/>
          <a:p>
            <a:r>
              <a:rPr lang="ru-RU" dirty="0" smtClean="0"/>
              <a:t>Влияние ВИЧ на организм</a:t>
            </a:r>
            <a:endParaRPr lang="ru-RU" dirty="0" smtClean="0"/>
          </a:p>
        </p:txBody>
      </p:sp>
      <p:sp>
        <p:nvSpPr>
          <p:cNvPr id="58371" name="Freeform 3"/>
          <p:cNvSpPr>
            <a:spLocks/>
          </p:cNvSpPr>
          <p:nvPr/>
        </p:nvSpPr>
        <p:spPr bwMode="auto">
          <a:xfrm>
            <a:off x="1119188" y="2001838"/>
            <a:ext cx="6635750" cy="4205287"/>
          </a:xfrm>
          <a:custGeom>
            <a:avLst/>
            <a:gdLst>
              <a:gd name="T0" fmla="*/ 0 w 3645"/>
              <a:gd name="T1" fmla="*/ 2147483647 h 1743"/>
              <a:gd name="T2" fmla="*/ 2147483647 w 3645"/>
              <a:gd name="T3" fmla="*/ 2147483647 h 1743"/>
              <a:gd name="T4" fmla="*/ 2147483647 w 3645"/>
              <a:gd name="T5" fmla="*/ 0 h 1743"/>
              <a:gd name="T6" fmla="*/ 0 w 3645"/>
              <a:gd name="T7" fmla="*/ 0 h 1743"/>
              <a:gd name="T8" fmla="*/ 0 w 3645"/>
              <a:gd name="T9" fmla="*/ 2147483647 h 17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45"/>
              <a:gd name="T16" fmla="*/ 0 h 1743"/>
              <a:gd name="T17" fmla="*/ 3645 w 3645"/>
              <a:gd name="T18" fmla="*/ 1743 h 174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45" h="1743">
                <a:moveTo>
                  <a:pt x="0" y="1742"/>
                </a:moveTo>
                <a:lnTo>
                  <a:pt x="3644" y="1742"/>
                </a:lnTo>
                <a:lnTo>
                  <a:pt x="3644" y="0"/>
                </a:lnTo>
                <a:lnTo>
                  <a:pt x="0" y="0"/>
                </a:lnTo>
                <a:lnTo>
                  <a:pt x="0" y="1742"/>
                </a:lnTo>
              </a:path>
            </a:pathLst>
          </a:custGeom>
          <a:solidFill>
            <a:srgbClr val="000080"/>
          </a:solidFill>
          <a:ln w="9525" cap="rnd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6113463" y="1995488"/>
            <a:ext cx="1608137" cy="4179887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820000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58373" name="Picture 5" descr="AGA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513" y="6043613"/>
            <a:ext cx="35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755650" y="1343025"/>
            <a:ext cx="1497013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>
              <a:lnSpc>
                <a:spcPct val="85000"/>
              </a:lnSpc>
              <a:defRPr/>
            </a:pPr>
            <a:r>
              <a:rPr lang="ru-RU" sz="2200" b="1"/>
              <a:t>Острый период</a:t>
            </a:r>
            <a:endParaRPr lang="en-US" sz="2200" b="1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3024188" y="1343025"/>
            <a:ext cx="2198687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>
              <a:lnSpc>
                <a:spcPct val="85000"/>
              </a:lnSpc>
              <a:defRPr/>
            </a:pPr>
            <a:r>
              <a:rPr lang="ru-RU" sz="2200" b="1"/>
              <a:t>Латентный период</a:t>
            </a:r>
            <a:endParaRPr lang="en-US" sz="2200" b="1"/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1100138" y="1993900"/>
            <a:ext cx="1101725" cy="4179888"/>
          </a:xfrm>
          <a:prstGeom prst="rect">
            <a:avLst/>
          </a:prstGeom>
          <a:gradFill rotWithShape="0">
            <a:gsLst>
              <a:gs pos="0">
                <a:srgbClr val="FF8B17"/>
              </a:gs>
              <a:gs pos="100000">
                <a:srgbClr val="A2580F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446463" y="6188075"/>
            <a:ext cx="4319587" cy="0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 flipH="1">
            <a:off x="3184525" y="3778250"/>
            <a:ext cx="93663" cy="19685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 flipH="1">
            <a:off x="3419475" y="3797300"/>
            <a:ext cx="87313" cy="19685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0" name="Freeform 12"/>
          <p:cNvSpPr>
            <a:spLocks/>
          </p:cNvSpPr>
          <p:nvPr/>
        </p:nvSpPr>
        <p:spPr bwMode="auto">
          <a:xfrm>
            <a:off x="3475038" y="2209800"/>
            <a:ext cx="4213225" cy="1836738"/>
          </a:xfrm>
          <a:custGeom>
            <a:avLst/>
            <a:gdLst>
              <a:gd name="T0" fmla="*/ 0 w 2985"/>
              <a:gd name="T1" fmla="*/ 2147483647 h 1234"/>
              <a:gd name="T2" fmla="*/ 2147483647 w 2985"/>
              <a:gd name="T3" fmla="*/ 2147483647 h 1234"/>
              <a:gd name="T4" fmla="*/ 2147483647 w 2985"/>
              <a:gd name="T5" fmla="*/ 2147483647 h 1234"/>
              <a:gd name="T6" fmla="*/ 2147483647 w 2985"/>
              <a:gd name="T7" fmla="*/ 2147483647 h 1234"/>
              <a:gd name="T8" fmla="*/ 2147483647 w 2985"/>
              <a:gd name="T9" fmla="*/ 2147483647 h 1234"/>
              <a:gd name="T10" fmla="*/ 2147483647 w 2985"/>
              <a:gd name="T11" fmla="*/ 2147483647 h 1234"/>
              <a:gd name="T12" fmla="*/ 2147483647 w 2985"/>
              <a:gd name="T13" fmla="*/ 2147483647 h 1234"/>
              <a:gd name="T14" fmla="*/ 2147483647 w 2985"/>
              <a:gd name="T15" fmla="*/ 2147483647 h 1234"/>
              <a:gd name="T16" fmla="*/ 2147483647 w 2985"/>
              <a:gd name="T17" fmla="*/ 2147483647 h 1234"/>
              <a:gd name="T18" fmla="*/ 2147483647 w 2985"/>
              <a:gd name="T19" fmla="*/ 2147483647 h 1234"/>
              <a:gd name="T20" fmla="*/ 2147483647 w 2985"/>
              <a:gd name="T21" fmla="*/ 0 h 123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85"/>
              <a:gd name="T34" fmla="*/ 0 h 1234"/>
              <a:gd name="T35" fmla="*/ 2985 w 2985"/>
              <a:gd name="T36" fmla="*/ 1234 h 123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85" h="1234">
                <a:moveTo>
                  <a:pt x="0" y="1131"/>
                </a:moveTo>
                <a:lnTo>
                  <a:pt x="239" y="1144"/>
                </a:lnTo>
                <a:lnTo>
                  <a:pt x="492" y="1210"/>
                </a:lnTo>
                <a:lnTo>
                  <a:pt x="781" y="1137"/>
                </a:lnTo>
                <a:lnTo>
                  <a:pt x="1039" y="1197"/>
                </a:lnTo>
                <a:lnTo>
                  <a:pt x="1315" y="1168"/>
                </a:lnTo>
                <a:lnTo>
                  <a:pt x="1603" y="1234"/>
                </a:lnTo>
                <a:lnTo>
                  <a:pt x="1900" y="1101"/>
                </a:lnTo>
                <a:lnTo>
                  <a:pt x="2406" y="570"/>
                </a:lnTo>
                <a:lnTo>
                  <a:pt x="2752" y="134"/>
                </a:lnTo>
                <a:lnTo>
                  <a:pt x="2985" y="0"/>
                </a:lnTo>
              </a:path>
            </a:pathLst>
          </a:custGeom>
          <a:noFill/>
          <a:ln w="50800" cap="rnd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58381" name="Freeform 13"/>
          <p:cNvSpPr>
            <a:spLocks/>
          </p:cNvSpPr>
          <p:nvPr/>
        </p:nvSpPr>
        <p:spPr bwMode="auto">
          <a:xfrm>
            <a:off x="6129338" y="5375275"/>
            <a:ext cx="1616075" cy="776288"/>
          </a:xfrm>
          <a:custGeom>
            <a:avLst/>
            <a:gdLst>
              <a:gd name="T0" fmla="*/ 0 w 1145"/>
              <a:gd name="T1" fmla="*/ 0 h 521"/>
              <a:gd name="T2" fmla="*/ 2147483647 w 1145"/>
              <a:gd name="T3" fmla="*/ 2147483647 h 521"/>
              <a:gd name="T4" fmla="*/ 2147483647 w 1145"/>
              <a:gd name="T5" fmla="*/ 2147483647 h 521"/>
              <a:gd name="T6" fmla="*/ 2147483647 w 1145"/>
              <a:gd name="T7" fmla="*/ 2147483647 h 521"/>
              <a:gd name="T8" fmla="*/ 2147483647 w 1145"/>
              <a:gd name="T9" fmla="*/ 2147483647 h 5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5"/>
              <a:gd name="T16" fmla="*/ 0 h 521"/>
              <a:gd name="T17" fmla="*/ 1145 w 1145"/>
              <a:gd name="T18" fmla="*/ 521 h 5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5" h="521">
                <a:moveTo>
                  <a:pt x="0" y="0"/>
                </a:moveTo>
                <a:lnTo>
                  <a:pt x="171" y="75"/>
                </a:lnTo>
                <a:lnTo>
                  <a:pt x="554" y="366"/>
                </a:lnTo>
                <a:lnTo>
                  <a:pt x="864" y="521"/>
                </a:lnTo>
                <a:lnTo>
                  <a:pt x="1145" y="521"/>
                </a:lnTo>
              </a:path>
            </a:pathLst>
          </a:custGeom>
          <a:noFill/>
          <a:ln w="50800" cap="rnd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825500" y="6183313"/>
            <a:ext cx="1539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>
              <a:defRPr/>
            </a:pPr>
            <a:r>
              <a:rPr lang="en-US" sz="2000" b="1"/>
              <a:t> </a:t>
            </a:r>
            <a:r>
              <a:rPr lang="ru-RU" sz="2000" b="1"/>
              <a:t>Недели</a:t>
            </a:r>
            <a:endParaRPr lang="en-US" sz="2000" b="1"/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3378200" y="6197600"/>
            <a:ext cx="1538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>
              <a:defRPr/>
            </a:pPr>
            <a:r>
              <a:rPr lang="en-US" sz="2000" b="1" dirty="0"/>
              <a:t> </a:t>
            </a:r>
            <a:r>
              <a:rPr lang="ru-RU" sz="2000" b="1" dirty="0"/>
              <a:t>Годы</a:t>
            </a:r>
            <a:endParaRPr lang="en-US" sz="2000" b="1" dirty="0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1082675" y="6188075"/>
            <a:ext cx="2151063" cy="0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5" name="Freeform 17"/>
          <p:cNvSpPr>
            <a:spLocks/>
          </p:cNvSpPr>
          <p:nvPr/>
        </p:nvSpPr>
        <p:spPr bwMode="auto">
          <a:xfrm>
            <a:off x="1108075" y="2954338"/>
            <a:ext cx="1063625" cy="1846262"/>
          </a:xfrm>
          <a:custGeom>
            <a:avLst/>
            <a:gdLst>
              <a:gd name="T0" fmla="*/ 0 w 702"/>
              <a:gd name="T1" fmla="*/ 0 h 648"/>
              <a:gd name="T2" fmla="*/ 2147483647 w 702"/>
              <a:gd name="T3" fmla="*/ 2147483647 h 648"/>
              <a:gd name="T4" fmla="*/ 2147483647 w 702"/>
              <a:gd name="T5" fmla="*/ 2147483647 h 648"/>
              <a:gd name="T6" fmla="*/ 2147483647 w 702"/>
              <a:gd name="T7" fmla="*/ 2147483647 h 648"/>
              <a:gd name="T8" fmla="*/ 0 60000 65536"/>
              <a:gd name="T9" fmla="*/ 0 60000 65536"/>
              <a:gd name="T10" fmla="*/ 0 60000 65536"/>
              <a:gd name="T11" fmla="*/ 0 60000 65536"/>
              <a:gd name="T12" fmla="*/ 0 w 702"/>
              <a:gd name="T13" fmla="*/ 0 h 648"/>
              <a:gd name="T14" fmla="*/ 702 w 702"/>
              <a:gd name="T15" fmla="*/ 648 h 6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2" h="648">
                <a:moveTo>
                  <a:pt x="0" y="0"/>
                </a:moveTo>
                <a:lnTo>
                  <a:pt x="210" y="132"/>
                </a:lnTo>
                <a:lnTo>
                  <a:pt x="468" y="648"/>
                </a:lnTo>
                <a:lnTo>
                  <a:pt x="702" y="537"/>
                </a:lnTo>
              </a:path>
            </a:pathLst>
          </a:cu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H="1">
            <a:off x="3175000" y="4224338"/>
            <a:ext cx="90488" cy="200025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H="1">
            <a:off x="3409950" y="4265613"/>
            <a:ext cx="87313" cy="198437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8" name="Freeform 20"/>
          <p:cNvSpPr>
            <a:spLocks/>
          </p:cNvSpPr>
          <p:nvPr/>
        </p:nvSpPr>
        <p:spPr bwMode="auto">
          <a:xfrm>
            <a:off x="2171700" y="4159250"/>
            <a:ext cx="1050925" cy="327025"/>
          </a:xfrm>
          <a:custGeom>
            <a:avLst/>
            <a:gdLst>
              <a:gd name="T0" fmla="*/ 0 w 693"/>
              <a:gd name="T1" fmla="*/ 2147483647 h 114"/>
              <a:gd name="T2" fmla="*/ 2147483647 w 693"/>
              <a:gd name="T3" fmla="*/ 0 h 114"/>
              <a:gd name="T4" fmla="*/ 2147483647 w 693"/>
              <a:gd name="T5" fmla="*/ 2147483647 h 114"/>
              <a:gd name="T6" fmla="*/ 0 60000 65536"/>
              <a:gd name="T7" fmla="*/ 0 60000 65536"/>
              <a:gd name="T8" fmla="*/ 0 60000 65536"/>
              <a:gd name="T9" fmla="*/ 0 w 693"/>
              <a:gd name="T10" fmla="*/ 0 h 114"/>
              <a:gd name="T11" fmla="*/ 693 w 693"/>
              <a:gd name="T12" fmla="*/ 114 h 11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3" h="114">
                <a:moveTo>
                  <a:pt x="0" y="114"/>
                </a:moveTo>
                <a:lnTo>
                  <a:pt x="297" y="0"/>
                </a:lnTo>
                <a:lnTo>
                  <a:pt x="693" y="54"/>
                </a:lnTo>
              </a:path>
            </a:pathLst>
          </a:cu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9" name="Freeform 21"/>
          <p:cNvSpPr>
            <a:spLocks/>
          </p:cNvSpPr>
          <p:nvPr/>
        </p:nvSpPr>
        <p:spPr bwMode="auto">
          <a:xfrm>
            <a:off x="3446463" y="4373563"/>
            <a:ext cx="2682875" cy="996950"/>
          </a:xfrm>
          <a:custGeom>
            <a:avLst/>
            <a:gdLst>
              <a:gd name="T0" fmla="*/ 0 w 1902"/>
              <a:gd name="T1" fmla="*/ 0 h 670"/>
              <a:gd name="T2" fmla="*/ 2147483647 w 1902"/>
              <a:gd name="T3" fmla="*/ 2147483647 h 670"/>
              <a:gd name="T4" fmla="*/ 2147483647 w 1902"/>
              <a:gd name="T5" fmla="*/ 2147483647 h 670"/>
              <a:gd name="T6" fmla="*/ 2147483647 w 1902"/>
              <a:gd name="T7" fmla="*/ 2147483647 h 670"/>
              <a:gd name="T8" fmla="*/ 2147483647 w 1902"/>
              <a:gd name="T9" fmla="*/ 2147483647 h 6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02"/>
              <a:gd name="T16" fmla="*/ 0 h 670"/>
              <a:gd name="T17" fmla="*/ 1902 w 1902"/>
              <a:gd name="T18" fmla="*/ 670 h 6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02" h="670">
                <a:moveTo>
                  <a:pt x="0" y="0"/>
                </a:moveTo>
                <a:lnTo>
                  <a:pt x="512" y="52"/>
                </a:lnTo>
                <a:lnTo>
                  <a:pt x="1083" y="420"/>
                </a:lnTo>
                <a:lnTo>
                  <a:pt x="1354" y="420"/>
                </a:lnTo>
                <a:lnTo>
                  <a:pt x="1902" y="670"/>
                </a:lnTo>
              </a:path>
            </a:pathLst>
          </a:cu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3419475" y="3213100"/>
            <a:ext cx="1897063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>
              <a:lnSpc>
                <a:spcPct val="85000"/>
              </a:lnSpc>
              <a:defRPr/>
            </a:pPr>
            <a:r>
              <a:rPr lang="ru-RU" sz="2200" dirty="0">
                <a:solidFill>
                  <a:schemeClr val="bg1"/>
                </a:solidFill>
              </a:rPr>
              <a:t>Вирусная нагрузка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3300414" y="4762500"/>
            <a:ext cx="1604962" cy="67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square" lIns="93662" tIns="47625" rIns="93662" bIns="47625">
            <a:spAutoFit/>
          </a:bodyPr>
          <a:lstStyle/>
          <a:p>
            <a:pPr defTabSz="955675" eaLnBrk="0" hangingPunct="0">
              <a:lnSpc>
                <a:spcPct val="85000"/>
              </a:lnSpc>
              <a:defRPr/>
            </a:pPr>
            <a:r>
              <a:rPr lang="ru-RU" sz="2200" dirty="0" smtClean="0">
                <a:solidFill>
                  <a:schemeClr val="bg1"/>
                </a:solidFill>
              </a:rPr>
              <a:t>Иммунный статус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58392" name="Oval 24"/>
          <p:cNvSpPr>
            <a:spLocks noChangeArrowheads="1"/>
          </p:cNvSpPr>
          <p:nvPr/>
        </p:nvSpPr>
        <p:spPr bwMode="auto">
          <a:xfrm>
            <a:off x="6034088" y="5248275"/>
            <a:ext cx="203200" cy="214313"/>
          </a:xfrm>
          <a:prstGeom prst="ellipse">
            <a:avLst/>
          </a:prstGeom>
          <a:solidFill>
            <a:srgbClr val="0085E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 sz="3200" b="1" i="1">
              <a:latin typeface="Times New Roman" pitchFamily="18" charset="0"/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6081713" y="4886325"/>
            <a:ext cx="1766887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marL="171450" indent="-171450" defTabSz="955675" eaLnBrk="0" hangingPunct="0">
              <a:lnSpc>
                <a:spcPct val="85000"/>
              </a:lnSpc>
              <a:defRPr/>
            </a:pPr>
            <a:r>
              <a:rPr lang="ru-RU" b="1">
                <a:solidFill>
                  <a:srgbClr val="FFFFFF"/>
                </a:solidFill>
              </a:rPr>
              <a:t>Симптомы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8394" name="Oval 26"/>
          <p:cNvSpPr>
            <a:spLocks noChangeArrowheads="1"/>
          </p:cNvSpPr>
          <p:nvPr/>
        </p:nvSpPr>
        <p:spPr bwMode="auto">
          <a:xfrm>
            <a:off x="6640513" y="5661025"/>
            <a:ext cx="203200" cy="214313"/>
          </a:xfrm>
          <a:prstGeom prst="ellipse">
            <a:avLst/>
          </a:prstGeom>
          <a:solidFill>
            <a:srgbClr val="0085E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 sz="3200" b="1" i="1">
              <a:latin typeface="Times New Roman" pitchFamily="18" charset="0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6832600" y="5403850"/>
            <a:ext cx="1763713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defTabSz="955675" eaLnBrk="0" hangingPunct="0">
              <a:lnSpc>
                <a:spcPct val="85000"/>
              </a:lnSpc>
              <a:defRPr/>
            </a:pPr>
            <a:r>
              <a:rPr lang="ru-RU" b="1">
                <a:solidFill>
                  <a:srgbClr val="FFFFFF"/>
                </a:solidFill>
              </a:rPr>
              <a:t>ОИ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58396" name="Oval 28"/>
          <p:cNvSpPr>
            <a:spLocks noChangeArrowheads="1"/>
          </p:cNvSpPr>
          <p:nvPr/>
        </p:nvSpPr>
        <p:spPr bwMode="auto">
          <a:xfrm>
            <a:off x="7604125" y="6029325"/>
            <a:ext cx="203200" cy="214313"/>
          </a:xfrm>
          <a:prstGeom prst="ellipse">
            <a:avLst/>
          </a:prstGeom>
          <a:solidFill>
            <a:srgbClr val="0085E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ru-RU" sz="3200" b="1" i="1">
              <a:latin typeface="Times New Roman" pitchFamily="18" charset="0"/>
            </a:endParaRPr>
          </a:p>
        </p:txBody>
      </p:sp>
      <p:sp>
        <p:nvSpPr>
          <p:cNvPr id="58397" name="Freeform 29"/>
          <p:cNvSpPr>
            <a:spLocks/>
          </p:cNvSpPr>
          <p:nvPr/>
        </p:nvSpPr>
        <p:spPr bwMode="auto">
          <a:xfrm>
            <a:off x="1111250" y="2185988"/>
            <a:ext cx="1071563" cy="3978275"/>
          </a:xfrm>
          <a:custGeom>
            <a:avLst/>
            <a:gdLst>
              <a:gd name="T0" fmla="*/ 0 w 760"/>
              <a:gd name="T1" fmla="*/ 2147483647 h 2506"/>
              <a:gd name="T2" fmla="*/ 2147483647 w 760"/>
              <a:gd name="T3" fmla="*/ 2147483647 h 2506"/>
              <a:gd name="T4" fmla="*/ 2147483647 w 760"/>
              <a:gd name="T5" fmla="*/ 0 h 2506"/>
              <a:gd name="T6" fmla="*/ 2147483647 w 760"/>
              <a:gd name="T7" fmla="*/ 2147483647 h 2506"/>
              <a:gd name="T8" fmla="*/ 0 60000 65536"/>
              <a:gd name="T9" fmla="*/ 0 60000 65536"/>
              <a:gd name="T10" fmla="*/ 0 60000 65536"/>
              <a:gd name="T11" fmla="*/ 0 60000 65536"/>
              <a:gd name="T12" fmla="*/ 0 w 760"/>
              <a:gd name="T13" fmla="*/ 0 h 2506"/>
              <a:gd name="T14" fmla="*/ 760 w 760"/>
              <a:gd name="T15" fmla="*/ 2506 h 25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0" h="2506">
                <a:moveTo>
                  <a:pt x="0" y="2506"/>
                </a:moveTo>
                <a:lnTo>
                  <a:pt x="223" y="1168"/>
                </a:lnTo>
                <a:lnTo>
                  <a:pt x="509" y="0"/>
                </a:lnTo>
                <a:lnTo>
                  <a:pt x="760" y="919"/>
                </a:lnTo>
              </a:path>
            </a:pathLst>
          </a:custGeom>
          <a:noFill/>
          <a:ln w="50800" cap="rnd">
            <a:solidFill>
              <a:srgbClr val="FFFF66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58398" name="Freeform 30"/>
          <p:cNvSpPr>
            <a:spLocks/>
          </p:cNvSpPr>
          <p:nvPr/>
        </p:nvSpPr>
        <p:spPr bwMode="auto">
          <a:xfrm>
            <a:off x="2182813" y="3644900"/>
            <a:ext cx="1033462" cy="230188"/>
          </a:xfrm>
          <a:custGeom>
            <a:avLst/>
            <a:gdLst>
              <a:gd name="T0" fmla="*/ 0 w 732"/>
              <a:gd name="T1" fmla="*/ 0 h 155"/>
              <a:gd name="T2" fmla="*/ 2147483647 w 732"/>
              <a:gd name="T3" fmla="*/ 2147483647 h 155"/>
              <a:gd name="T4" fmla="*/ 2147483647 w 732"/>
              <a:gd name="T5" fmla="*/ 2147483647 h 155"/>
              <a:gd name="T6" fmla="*/ 2147483647 w 732"/>
              <a:gd name="T7" fmla="*/ 2147483647 h 155"/>
              <a:gd name="T8" fmla="*/ 0 60000 65536"/>
              <a:gd name="T9" fmla="*/ 0 60000 65536"/>
              <a:gd name="T10" fmla="*/ 0 60000 65536"/>
              <a:gd name="T11" fmla="*/ 0 60000 65536"/>
              <a:gd name="T12" fmla="*/ 0 w 732"/>
              <a:gd name="T13" fmla="*/ 0 h 155"/>
              <a:gd name="T14" fmla="*/ 732 w 732"/>
              <a:gd name="T15" fmla="*/ 155 h 1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2" h="155">
                <a:moveTo>
                  <a:pt x="0" y="0"/>
                </a:moveTo>
                <a:lnTo>
                  <a:pt x="288" y="125"/>
                </a:lnTo>
                <a:lnTo>
                  <a:pt x="507" y="155"/>
                </a:lnTo>
                <a:lnTo>
                  <a:pt x="732" y="147"/>
                </a:lnTo>
              </a:path>
            </a:pathLst>
          </a:custGeom>
          <a:noFill/>
          <a:ln w="50800" cap="rnd">
            <a:solidFill>
              <a:srgbClr val="FFFF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 flipV="1">
            <a:off x="1103313" y="2009775"/>
            <a:ext cx="0" cy="4200525"/>
          </a:xfrm>
          <a:prstGeom prst="line">
            <a:avLst/>
          </a:prstGeom>
          <a:noFill/>
          <a:ln w="5080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5919788" y="1343025"/>
            <a:ext cx="2062162" cy="37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lIns="93662" tIns="47625" rIns="93662" bIns="47625">
            <a:spAutoFit/>
          </a:bodyPr>
          <a:lstStyle/>
          <a:p>
            <a:pPr algn="ctr" defTabSz="955675" eaLnBrk="0" hangingPunct="0">
              <a:lnSpc>
                <a:spcPct val="85000"/>
              </a:lnSpc>
              <a:defRPr/>
            </a:pPr>
            <a:r>
              <a:rPr lang="ru-RU" sz="2200" b="1"/>
              <a:t>СПИД</a:t>
            </a:r>
            <a:endParaRPr lang="en-US" sz="2200" b="1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 flipH="1">
            <a:off x="3148013" y="5991225"/>
            <a:ext cx="152400" cy="371475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 flipH="1">
            <a:off x="3367088" y="5999163"/>
            <a:ext cx="152400" cy="371475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343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7704</TotalTime>
  <Words>2383</Words>
  <Application>Microsoft Office PowerPoint</Application>
  <PresentationFormat>Экран (4:3)</PresentationFormat>
  <Paragraphs>387</Paragraphs>
  <Slides>57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58" baseType="lpstr">
      <vt:lpstr>Тема Office</vt:lpstr>
      <vt:lpstr>Репродуктивное здоровье  при ко-инфекции ВИЧ/вирусные гепатиты</vt:lpstr>
      <vt:lpstr>Наш план на ближайший час</vt:lpstr>
      <vt:lpstr>Что общего между ВИЧ-инфекцией  и хроническими вирусными гепатитами?</vt:lpstr>
      <vt:lpstr>Как узнать –  есть ли ВИЧ и гепатиты?</vt:lpstr>
      <vt:lpstr>Лабораторная диагностика</vt:lpstr>
      <vt:lpstr>Как вич и гепатиты  влияют на организм</vt:lpstr>
      <vt:lpstr>Особенности ВИЧ и вируса гепатита</vt:lpstr>
      <vt:lpstr>Этапы жизни вируса</vt:lpstr>
      <vt:lpstr>Влияние ВИЧ на организм</vt:lpstr>
      <vt:lpstr>Исследования</vt:lpstr>
      <vt:lpstr>Влияние вирусов гепатита на организм</vt:lpstr>
      <vt:lpstr>Исследования</vt:lpstr>
      <vt:lpstr>Влияние  ВИЧ-инфекции на гепатит В</vt:lpstr>
      <vt:lpstr>Влияние  ВИЧ-инфекции на гепатит С</vt:lpstr>
      <vt:lpstr>Влияние ВГС  на течение ВИЧ-инфекции</vt:lpstr>
      <vt:lpstr>Как лечить ВИЧ-инфекцию  и хронический гепатит С</vt:lpstr>
      <vt:lpstr>Как работают препараты</vt:lpstr>
      <vt:lpstr>Течение ВИЧ-инфекции  при приёме АРВТ</vt:lpstr>
      <vt:lpstr>Лечение ВИЧ-инфекции</vt:lpstr>
      <vt:lpstr>Лечение гепатита С</vt:lpstr>
      <vt:lpstr>Кому нужно лечение?</vt:lpstr>
      <vt:lpstr>Эффективность лечения</vt:lpstr>
      <vt:lpstr>Почему важна приверженность?</vt:lpstr>
      <vt:lpstr>Как женщина с ВИЧ-инфекцией  и гепатитами может родить здорового ребенка</vt:lpstr>
      <vt:lpstr>Риск инфицирования ВГВ, ВГС и ВИЧ</vt:lpstr>
      <vt:lpstr>Риски передачи инфекции  от матери ребёнку</vt:lpstr>
      <vt:lpstr>Что влияет на передачу?</vt:lpstr>
      <vt:lpstr>Что делать  с хроническим гепатитом С?</vt:lpstr>
      <vt:lpstr>Что делать  с хроническим гепатитом В?</vt:lpstr>
      <vt:lpstr>Профилактика передачи  ВИЧ от матери ребёнку</vt:lpstr>
      <vt:lpstr>АРВТ и беременность</vt:lpstr>
      <vt:lpstr>Требования к АРВ препаратам  для беременных</vt:lpstr>
      <vt:lpstr>АРВ препараты по классификации тератогенности FDA</vt:lpstr>
      <vt:lpstr>Эфавиренз для беременных</vt:lpstr>
      <vt:lpstr>Безопасность для ребёнка</vt:lpstr>
      <vt:lpstr>Как партнер без ВИЧ  в дискордантной паре может избежать инфицирования</vt:lpstr>
      <vt:lpstr>Распространение эпидемии</vt:lpstr>
      <vt:lpstr>Источник инфекции  и пути передачи ВИЧ</vt:lpstr>
      <vt:lpstr>Опасные и неопасные жидкости</vt:lpstr>
      <vt:lpstr>Опасная ситуация</vt:lpstr>
      <vt:lpstr>Риск заражения  ВИЧ при незащищенных половых контактах</vt:lpstr>
      <vt:lpstr>От чего зависит риск инфицирования?</vt:lpstr>
      <vt:lpstr>Лучший выбор при ВИЧ-инфекции?</vt:lpstr>
      <vt:lpstr>Мифы и правда Почему презервативы защищают</vt:lpstr>
      <vt:lpstr>Почему презервативы НЕ защищают?</vt:lpstr>
      <vt:lpstr>Исследование PARTNER </vt:lpstr>
      <vt:lpstr>Исследование HPTN052</vt:lpstr>
      <vt:lpstr>Протоколы ФНМЦ 2012</vt:lpstr>
      <vt:lpstr>Вирусная нагрузка  в генитальном тракте</vt:lpstr>
      <vt:lpstr>Постконтактная профилактика</vt:lpstr>
      <vt:lpstr>Доконтактная профилактика</vt:lpstr>
      <vt:lpstr>Зачатие в дискордантных парах, где женщина не имеет ВИЧ-инфекции</vt:lpstr>
      <vt:lpstr>Лабораторная диагностика  после зачатия</vt:lpstr>
      <vt:lpstr>Период «окна» для тестов 4 поколения (Ag/At Combo)</vt:lpstr>
      <vt:lpstr>Профилактический курс АРВТ  во время родов проводится:</vt:lpstr>
      <vt:lpstr>Показания к назначению АРВ профилактики новорожденному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Репродуктивное здоровье  при ко-инфекции ВИЧ/вирусные гепатиты</dc:title>
  <dc:creator>Степанова</dc:creator>
  <cp:keywords>ВИЧ гепатит</cp:keywords>
  <cp:lastModifiedBy>Пользователь</cp:lastModifiedBy>
  <cp:revision>25</cp:revision>
  <dcterms:created xsi:type="dcterms:W3CDTF">2016-06-22T09:37:12Z</dcterms:created>
  <dcterms:modified xsi:type="dcterms:W3CDTF">2016-06-27T18:01:57Z</dcterms:modified>
</cp:coreProperties>
</file>